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2" r:id="rId1"/>
  </p:sldMasterIdLst>
  <p:notesMasterIdLst>
    <p:notesMasterId r:id="rId27"/>
  </p:notesMasterIdLst>
  <p:handoutMasterIdLst>
    <p:handoutMasterId r:id="rId28"/>
  </p:handoutMasterIdLst>
  <p:sldIdLst>
    <p:sldId id="282" r:id="rId2"/>
    <p:sldId id="572" r:id="rId3"/>
    <p:sldId id="573" r:id="rId4"/>
    <p:sldId id="574" r:id="rId5"/>
    <p:sldId id="575" r:id="rId6"/>
    <p:sldId id="576" r:id="rId7"/>
    <p:sldId id="577" r:id="rId8"/>
    <p:sldId id="596" r:id="rId9"/>
    <p:sldId id="578" r:id="rId10"/>
    <p:sldId id="581" r:id="rId11"/>
    <p:sldId id="582" r:id="rId12"/>
    <p:sldId id="579" r:id="rId13"/>
    <p:sldId id="580" r:id="rId14"/>
    <p:sldId id="586" r:id="rId15"/>
    <p:sldId id="587" r:id="rId16"/>
    <p:sldId id="583" r:id="rId17"/>
    <p:sldId id="584" r:id="rId18"/>
    <p:sldId id="585" r:id="rId19"/>
    <p:sldId id="588" r:id="rId20"/>
    <p:sldId id="590" r:id="rId21"/>
    <p:sldId id="591" r:id="rId22"/>
    <p:sldId id="592" r:id="rId23"/>
    <p:sldId id="593" r:id="rId24"/>
    <p:sldId id="595" r:id="rId25"/>
    <p:sldId id="594" r:id="rId2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4">
          <p15:clr>
            <a:srgbClr val="A4A3A4"/>
          </p15:clr>
        </p15:guide>
        <p15:guide id="2" pos="2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8000"/>
    <a:srgbClr val="66FFFF"/>
    <a:srgbClr val="660033"/>
    <a:srgbClr val="CC0000"/>
    <a:srgbClr val="000066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535902-4108-D3B0-061C-FDD3DD278F43}" v="78" dt="2023-12-06T11:21:56.4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8603" autoAdjust="0"/>
    <p:restoredTop sz="71685" autoAdjust="0"/>
  </p:normalViewPr>
  <p:slideViewPr>
    <p:cSldViewPr snapToGrid="0">
      <p:cViewPr varScale="1">
        <p:scale>
          <a:sx n="67" d="100"/>
          <a:sy n="67" d="100"/>
        </p:scale>
        <p:origin x="-926" y="-91"/>
      </p:cViewPr>
      <p:guideLst>
        <p:guide orient="horz" pos="1024"/>
        <p:guide pos="2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>
            <a:extLst>
              <a:ext uri="{FF2B5EF4-FFF2-40B4-BE49-F238E27FC236}">
                <a16:creationId xmlns:a16="http://schemas.microsoft.com/office/drawing/2014/main" id="{8393EA8E-A4BC-1F37-F1E1-4C6AAC74E18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323587" name="Rectangle 3">
            <a:extLst>
              <a:ext uri="{FF2B5EF4-FFF2-40B4-BE49-F238E27FC236}">
                <a16:creationId xmlns:a16="http://schemas.microsoft.com/office/drawing/2014/main" id="{E55C30A3-38DE-81E5-BFC8-8BD84D92F8D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323588" name="Rectangle 4">
            <a:extLst>
              <a:ext uri="{FF2B5EF4-FFF2-40B4-BE49-F238E27FC236}">
                <a16:creationId xmlns:a16="http://schemas.microsoft.com/office/drawing/2014/main" id="{AF473DD4-20DA-C417-463B-9F5502A129E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323589" name="Rectangle 5">
            <a:extLst>
              <a:ext uri="{FF2B5EF4-FFF2-40B4-BE49-F238E27FC236}">
                <a16:creationId xmlns:a16="http://schemas.microsoft.com/office/drawing/2014/main" id="{AFCC638E-A784-7DBF-88CD-7DEE7AC9BDDC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</a:defRPr>
            </a:lvl1pPr>
          </a:lstStyle>
          <a:p>
            <a:fld id="{A59F5D0B-0DC7-4084-BD8A-D292DD1B6D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59C8CE51-DB67-088A-2CCF-209808D224A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7A2E5313-7709-DCCB-836C-46EF037935B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475D6E58-BCE8-5E45-A9C7-449A04E5275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0995DAEA-22CF-CCB8-F44C-3D0E805C978D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5606" name="Rectangle 6">
            <a:extLst>
              <a:ext uri="{FF2B5EF4-FFF2-40B4-BE49-F238E27FC236}">
                <a16:creationId xmlns:a16="http://schemas.microsoft.com/office/drawing/2014/main" id="{E8EDD044-B1DA-11FA-6CF9-9A0E475AF4D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panose="02020603050405020304" pitchFamily="18" charset="0"/>
              </a:defRPr>
            </a:lvl1pPr>
          </a:lstStyle>
          <a:p>
            <a:endParaRPr lang="en-US" altLang="en-US"/>
          </a:p>
        </p:txBody>
      </p:sp>
      <p:sp>
        <p:nvSpPr>
          <p:cNvPr id="25607" name="Rectangle 7">
            <a:extLst>
              <a:ext uri="{FF2B5EF4-FFF2-40B4-BE49-F238E27FC236}">
                <a16:creationId xmlns:a16="http://schemas.microsoft.com/office/drawing/2014/main" id="{AC706808-7C67-754F-15C3-FC6C778F33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anose="02020603050405020304" pitchFamily="18" charset="0"/>
              </a:defRPr>
            </a:lvl1pPr>
          </a:lstStyle>
          <a:p>
            <a:fld id="{B41B927D-B285-425B-B01D-0B233B99301F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4BFAC4C4-EA4F-B9B2-2BA9-6457BCFA79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749ED3-3D55-4351-BD32-7BC16022199F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401410" name="Rectangle 2">
            <a:extLst>
              <a:ext uri="{FF2B5EF4-FFF2-40B4-BE49-F238E27FC236}">
                <a16:creationId xmlns:a16="http://schemas.microsoft.com/office/drawing/2014/main" id="{62800BE5-8C85-9066-9F1C-38E5854488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1411" name="Rectangle 3">
            <a:extLst>
              <a:ext uri="{FF2B5EF4-FFF2-40B4-BE49-F238E27FC236}">
                <a16:creationId xmlns:a16="http://schemas.microsoft.com/office/drawing/2014/main" id="{121F78F3-E597-6C27-583C-342E7081D2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EB01E-068F-E2A1-4301-DFBE95202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4FC376-3384-8023-DF33-A49FB9E69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ED2962-515A-2246-8A0A-F16062E0FB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3F8A6C-5D0D-C7DD-3547-651BD322B9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438F35F-5B49-4104-A6EC-BB0D68E6E6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57104680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34F10-D4DD-C9A5-AED4-73A946859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9CA17E-79DF-EA97-F451-3C4D1A2E4E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2FAD20-7D09-3570-AA56-2220AC5789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E57549-FB8C-C94B-37D1-37CCA8AFC7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F998FB9-DC33-42CF-B0FB-6106D04A4F7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7236240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214F36-E698-0F66-85B1-A8326DFFA8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15100" y="381000"/>
            <a:ext cx="1943100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890BCF-E4E2-DA06-CBA0-A4C631181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381000"/>
            <a:ext cx="5676900" cy="594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162A88-5592-1EBF-1310-E22ED4A679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ACEED1-F835-86A6-2736-2A5935AB8F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57150FA-A7E9-49B8-99C9-555AF837390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6181559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28479-BDC0-CE81-92CC-9CE1EEBB0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2C197-48C7-1248-E1B9-DBD9D36605B5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EE8F45-03B4-67C9-0C81-5676957F32AF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4648200" y="1447800"/>
            <a:ext cx="3810000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EFE7B2-1308-95EB-FD90-2EDEB5DD539A}"/>
              </a:ext>
            </a:extLst>
          </p:cNvPr>
          <p:cNvSpPr>
            <a:spLocks noGrp="1"/>
          </p:cNvSpPr>
          <p:nvPr>
            <p:ph sz="quarter" idx="3"/>
          </p:nvPr>
        </p:nvSpPr>
        <p:spPr>
          <a:xfrm>
            <a:off x="4648200" y="3962400"/>
            <a:ext cx="3810000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81E763-A623-7B5E-93D0-D8039AB7A3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629400"/>
            <a:ext cx="56388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A3B4F-3BD0-3875-0BF2-29FD30855F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39000" y="6629400"/>
            <a:ext cx="1905000" cy="228600"/>
          </a:xfrm>
        </p:spPr>
        <p:txBody>
          <a:bodyPr/>
          <a:lstStyle>
            <a:lvl1pPr>
              <a:defRPr/>
            </a:lvl1pPr>
          </a:lstStyle>
          <a:p>
            <a:fld id="{AE96DA8A-F743-418E-B2DA-08A41E4F3F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0210481"/>
      </p:ext>
    </p:extLst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ADCF9-82D5-5B32-D886-B979731A6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91E77-E3B6-54D4-3A81-C9E348B1794C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5800" y="1447800"/>
            <a:ext cx="381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F7C65-98C8-F69F-0CB6-1C109C7AE6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9CCE4-9F21-09B6-F0E3-CB2806DB15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629400"/>
            <a:ext cx="5638800" cy="2286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D2270-144F-8013-7644-AD6739592F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239000" y="6629400"/>
            <a:ext cx="1905000" cy="228600"/>
          </a:xfrm>
        </p:spPr>
        <p:txBody>
          <a:bodyPr/>
          <a:lstStyle>
            <a:lvl1pPr>
              <a:defRPr/>
            </a:lvl1pPr>
          </a:lstStyle>
          <a:p>
            <a:fld id="{FD600819-D031-4F6F-9EA4-0BA3669BE3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493040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0E3F9-ECE5-74C4-26EC-04973B8E4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5D41FE-CFCA-1031-3C80-BA4E50A87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A30B2-3088-5D4C-0DB8-A4B1A31860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01670-6318-0647-8EBA-7FC925EDA0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063D51B-B0E6-4115-BC0E-DA6CD3DCD89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61905553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C08DF-4ACF-53B2-9FB3-8C501F99D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013CC-9967-C048-67AF-3AA28E294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706519-F2C9-CAA1-3738-22A50890E8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4B7679-7BBE-67E4-EA3B-E170D5517D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B9EE68B-1DF5-435A-9E41-0EAF1E845AD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6954197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18E18-704B-F5BE-CC5D-60079A835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EC2BD-43D7-1818-F279-EB4BAC5F3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447800"/>
            <a:ext cx="381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C3A98-CB2F-73D0-1A72-ADCADD8FB0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3810000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9D4EB-F714-B6FD-1A0E-D45266350C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69FA0-9D50-5C6C-8320-0307D4DC54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FDE67CA4-78BE-46B1-8B70-3A79DA3AED4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5353901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B033B-4E45-9EA8-2A74-D6B15DCA4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86C17-E87B-901A-8BAC-39B3EAA7B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873AB4-0A39-33CD-56E8-883E2E751D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9AC809-8712-545D-D6C4-AD2B0E00B3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086806-3972-49A6-2F87-6F06E59065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D5EC53-338D-51D5-5ECB-7FDE5EA16BA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9B1EDD1-2A86-C6FD-2074-A9B8FDB8C9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C8AFE57-E61F-44AE-95F4-1193A19908C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4488468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9294D-8BC6-89D0-3E20-00E943D5E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66AB3C-AA65-420C-6F61-A9F7BAC865A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F525E-4562-DF7F-4A14-3426D6235E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F98A4F8-92FB-472B-B020-D2B520FEBDA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7106621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065E266-49D1-82E3-18FF-5A34820089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A42963-C9AD-1B2A-1B3A-3246723B8E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1479D03-8C4F-4EF5-9A3E-A67B5CA70C1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4525094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EF77F-B6F7-13C7-8F26-D713973FD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210A5-59BC-9C83-B40B-AF227DF07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3BEBD8-BF36-9A4E-D1AD-645F6CFD7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81949-42A2-27E9-80E0-1C470A8EB00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0F767-B689-0AB5-2F4E-9666CAD7E6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4894F93-C240-4B1C-97F2-B6610A9A061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5524052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36B2B-8379-CB45-46BA-E50457966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FF453B-A034-F8FA-12AB-3E4A86F363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99FA6-C750-9D17-163F-D128D6FCF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5CF82A-ED81-3994-FB8C-135BC2B712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F2580-6F6F-2E2D-5AAD-9235127FAD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3003869-E3EE-4ED8-BFE9-5FCFB960C11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3731969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>
            <a:extLst>
              <a:ext uri="{FF2B5EF4-FFF2-40B4-BE49-F238E27FC236}">
                <a16:creationId xmlns:a16="http://schemas.microsoft.com/office/drawing/2014/main" id="{249CE129-85AF-48DB-8F5B-E229E15CCB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81000"/>
            <a:ext cx="77724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44067" name="Rectangle 3">
            <a:extLst>
              <a:ext uri="{FF2B5EF4-FFF2-40B4-BE49-F238E27FC236}">
                <a16:creationId xmlns:a16="http://schemas.microsoft.com/office/drawing/2014/main" id="{0F9C3AC7-97F6-0912-B28D-81CED8CCE0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447800"/>
            <a:ext cx="77724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</p:txBody>
      </p:sp>
      <p:sp>
        <p:nvSpPr>
          <p:cNvPr id="344068" name="Rectangle 4">
            <a:extLst>
              <a:ext uri="{FF2B5EF4-FFF2-40B4-BE49-F238E27FC236}">
                <a16:creationId xmlns:a16="http://schemas.microsoft.com/office/drawing/2014/main" id="{23262DC8-7178-56BC-C133-C66F6CD33525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629400"/>
            <a:ext cx="5638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>
                <a:latin typeface="+mn-lt"/>
              </a:defRPr>
            </a:lvl1pPr>
          </a:lstStyle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344069" name="Rectangle 5">
            <a:extLst>
              <a:ext uri="{FF2B5EF4-FFF2-40B4-BE49-F238E27FC236}">
                <a16:creationId xmlns:a16="http://schemas.microsoft.com/office/drawing/2014/main" id="{7CF5368C-42B5-B92B-9DEA-7846F108138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A6D63A68-0EC7-494C-A954-B23754FDC9E8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344070" name="Line 6">
            <a:extLst>
              <a:ext uri="{FF2B5EF4-FFF2-40B4-BE49-F238E27FC236}">
                <a16:creationId xmlns:a16="http://schemas.microsoft.com/office/drawing/2014/main" id="{A8117073-371F-1077-C726-31F3ED5FDEE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" y="1066800"/>
            <a:ext cx="7772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" panose="02020603050405020304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" panose="02020603050405020304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" panose="02020603050405020304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" panose="02020603050405020304" pitchFamily="18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" panose="02020603050405020304" pitchFamily="18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" panose="02020603050405020304" pitchFamily="18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" panose="02020603050405020304" pitchFamily="18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" panose="02020603050405020304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Font typeface="Zapf Dingbats" charset="2"/>
        <a:buChar char="p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SzPct val="50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0066"/>
        </a:buClr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jpeg"/><Relationship Id="rId5" Type="http://schemas.openxmlformats.org/officeDocument/2006/relationships/image" Target="../media/image24.wmf"/><Relationship Id="rId4" Type="http://schemas.openxmlformats.org/officeDocument/2006/relationships/oleObject" Target="../embeddings/oleObject9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2.wmf"/><Relationship Id="rId7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wmf"/><Relationship Id="rId5" Type="http://schemas.openxmlformats.org/officeDocument/2006/relationships/image" Target="../media/image3.w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jpeg"/><Relationship Id="rId4" Type="http://schemas.openxmlformats.org/officeDocument/2006/relationships/image" Target="../media/image5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jpeg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jpeg"/><Relationship Id="rId4" Type="http://schemas.openxmlformats.org/officeDocument/2006/relationships/image" Target="../media/image11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jpeg"/><Relationship Id="rId4" Type="http://schemas.openxmlformats.org/officeDocument/2006/relationships/image" Target="../media/image1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18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jpeg"/><Relationship Id="rId4" Type="http://schemas.openxmlformats.org/officeDocument/2006/relationships/image" Target="../media/image2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56" name="Rectangle 39955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A41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938" name="Rectangle 2">
            <a:extLst>
              <a:ext uri="{FF2B5EF4-FFF2-40B4-BE49-F238E27FC236}">
                <a16:creationId xmlns:a16="http://schemas.microsoft.com/office/drawing/2014/main" id="{FE7EC354-7C66-C5C3-6445-DF77217815A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86349" y="3331291"/>
            <a:ext cx="6371303" cy="1338302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4200">
                <a:solidFill>
                  <a:srgbClr val="FFFFFF"/>
                </a:solidFill>
                <a:latin typeface="Arial" panose="020B0604020202020204" pitchFamily="34" charset="0"/>
              </a:rPr>
              <a:t>Probabilistic Robotics</a:t>
            </a:r>
            <a:br>
              <a:rPr lang="en-US" altLang="en-US" sz="4200">
                <a:solidFill>
                  <a:srgbClr val="FFFFFF"/>
                </a:solidFill>
                <a:latin typeface="Arial" panose="020B0604020202020204" pitchFamily="34" charset="0"/>
              </a:rPr>
            </a:br>
            <a:r>
              <a:rPr lang="en-US" altLang="en-US" sz="4200">
                <a:solidFill>
                  <a:srgbClr val="FFFFFF"/>
                </a:solidFill>
                <a:latin typeface="Arial" panose="020B0604020202020204" pitchFamily="34" charset="0"/>
              </a:rPr>
              <a:t>Graph SLAM</a:t>
            </a:r>
            <a:endParaRPr lang="en-GB" altLang="en-US" sz="420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39958" name="Oval 39957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4918" y="614414"/>
            <a:ext cx="2174164" cy="2174164"/>
          </a:xfrm>
          <a:prstGeom prst="ellipse">
            <a:avLst/>
          </a:prstGeom>
          <a:solidFill>
            <a:srgbClr val="FFFFFF"/>
          </a:solidFill>
          <a:ln w="19050">
            <a:solidFill>
              <a:srgbClr val="5ED4C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" name="Picture 1" descr="A blue and green text&#10;&#10;Description automatically generated">
            <a:extLst>
              <a:ext uri="{FF2B5EF4-FFF2-40B4-BE49-F238E27FC236}">
                <a16:creationId xmlns:a16="http://schemas.microsoft.com/office/drawing/2014/main" id="{98166350-ECAF-9E5A-1A11-C66C4B3EC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060" y="1415642"/>
            <a:ext cx="1541879" cy="5717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AE08C41-610B-04CE-D9C5-5B9E4951B8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>
                <a:cs typeface="Times"/>
              </a:rPr>
              <a:t>Robotics Corner</a:t>
            </a:r>
          </a:p>
        </p:txBody>
      </p:sp>
      <p:sp>
        <p:nvSpPr>
          <p:cNvPr id="724994" name="Rectangle 2">
            <a:extLst>
              <a:ext uri="{FF2B5EF4-FFF2-40B4-BE49-F238E27FC236}">
                <a16:creationId xmlns:a16="http://schemas.microsoft.com/office/drawing/2014/main" id="{1D70BC08-1F2C-F0F6-B426-0D12310D0E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Reducing the dependence graph</a:t>
            </a:r>
          </a:p>
        </p:txBody>
      </p:sp>
      <p:sp>
        <p:nvSpPr>
          <p:cNvPr id="724995" name="Rectangle 3">
            <a:extLst>
              <a:ext uri="{FF2B5EF4-FFF2-40B4-BE49-F238E27FC236}">
                <a16:creationId xmlns:a16="http://schemas.microsoft.com/office/drawing/2014/main" id="{7EE189C7-3320-AB0E-5B66-FD3A36C335B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47800"/>
            <a:ext cx="7786688" cy="4876800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Removal of the observation of a landmark </a:t>
            </a:r>
            <a:r>
              <a:rPr lang="en-US" altLang="en-US" sz="2000" i="1">
                <a:latin typeface="Arial" panose="020B0604020202020204" pitchFamily="34" charset="0"/>
              </a:rPr>
              <a:t>m</a:t>
            </a:r>
            <a:r>
              <a:rPr lang="en-US" altLang="en-US" sz="2000" i="1" baseline="-25000">
                <a:latin typeface="Arial" panose="020B0604020202020204" pitchFamily="34" charset="0"/>
              </a:rPr>
              <a:t>2</a:t>
            </a:r>
            <a:r>
              <a:rPr lang="en-US" altLang="en-US" sz="2000" baseline="-25000">
                <a:latin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</a:rPr>
              <a:t>introduces a new constraint between </a:t>
            </a:r>
            <a:r>
              <a:rPr lang="en-US" altLang="en-US" sz="2000" i="1">
                <a:latin typeface="Arial" panose="020B0604020202020204" pitchFamily="34" charset="0"/>
              </a:rPr>
              <a:t>x</a:t>
            </a:r>
            <a:r>
              <a:rPr lang="en-US" altLang="en-US" sz="2000" i="1" baseline="-25000">
                <a:latin typeface="Arial" panose="020B0604020202020204" pitchFamily="34" charset="0"/>
              </a:rPr>
              <a:t>2</a:t>
            </a:r>
            <a:r>
              <a:rPr lang="en-US" altLang="en-US" sz="2000">
                <a:latin typeface="Arial" panose="020B0604020202020204" pitchFamily="34" charset="0"/>
              </a:rPr>
              <a:t> to </a:t>
            </a:r>
            <a:r>
              <a:rPr lang="en-US" altLang="en-US" sz="2000" i="1">
                <a:latin typeface="Arial" panose="020B0604020202020204" pitchFamily="34" charset="0"/>
              </a:rPr>
              <a:t>x</a:t>
            </a:r>
            <a:r>
              <a:rPr lang="en-US" altLang="en-US" sz="2000" i="1" baseline="-25000">
                <a:latin typeface="Arial" panose="020B0604020202020204" pitchFamily="34" charset="0"/>
              </a:rPr>
              <a:t>4</a:t>
            </a:r>
            <a:r>
              <a:rPr lang="en-US" altLang="en-US" sz="2000">
                <a:latin typeface="Arial" panose="020B0604020202020204" pitchFamily="34" charset="0"/>
              </a:rPr>
              <a:t>: </a:t>
            </a: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</p:txBody>
      </p:sp>
      <p:pic>
        <p:nvPicPr>
          <p:cNvPr id="724999" name="Picture 7">
            <a:extLst>
              <a:ext uri="{FF2B5EF4-FFF2-40B4-BE49-F238E27FC236}">
                <a16:creationId xmlns:a16="http://schemas.microsoft.com/office/drawing/2014/main" id="{D2610FEE-8136-B367-BC93-8C720F49F9B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0888" y="2611438"/>
            <a:ext cx="6897687" cy="2663825"/>
          </a:xfrm>
          <a:noFill/>
          <a:ln/>
        </p:spPr>
      </p:pic>
      <p:pic>
        <p:nvPicPr>
          <p:cNvPr id="5" name="Picture 4" descr="A blue and green text&#10;&#10;Description automatically generated">
            <a:extLst>
              <a:ext uri="{FF2B5EF4-FFF2-40B4-BE49-F238E27FC236}">
                <a16:creationId xmlns:a16="http://schemas.microsoft.com/office/drawing/2014/main" id="{95D01F68-0A4E-93A8-BD0F-2108DC3E5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867" y="26883"/>
            <a:ext cx="1571625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Rectangle 2">
            <a:extLst>
              <a:ext uri="{FF2B5EF4-FFF2-40B4-BE49-F238E27FC236}">
                <a16:creationId xmlns:a16="http://schemas.microsoft.com/office/drawing/2014/main" id="{52ED7959-9192-8AC8-DC0D-20B1C7066B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Reducing the dependence graph</a:t>
            </a:r>
          </a:p>
        </p:txBody>
      </p:sp>
      <p:sp>
        <p:nvSpPr>
          <p:cNvPr id="727043" name="Rectangle 3">
            <a:extLst>
              <a:ext uri="{FF2B5EF4-FFF2-40B4-BE49-F238E27FC236}">
                <a16:creationId xmlns:a16="http://schemas.microsoft.com/office/drawing/2014/main" id="{107301B8-53AB-5E9A-228B-66143E82A62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47800"/>
            <a:ext cx="7786688" cy="4876800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The final result: </a:t>
            </a: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en-US" sz="2000" dirty="0">
                <a:latin typeface="Arial" panose="020B0604020202020204" pitchFamily="34" charset="0"/>
              </a:rPr>
              <a:t>The resulting </a:t>
            </a:r>
            <a:r>
              <a:rPr lang="en-US" altLang="en-US" sz="2000" i="1" dirty="0">
                <a:latin typeface="Arial" panose="020B0604020202020204" pitchFamily="34" charset="0"/>
              </a:rPr>
              <a:t>information matrix</a:t>
            </a:r>
            <a:r>
              <a:rPr lang="en-US" altLang="en-US" sz="2000" dirty="0">
                <a:latin typeface="Arial" panose="020B0604020202020204" pitchFamily="34" charset="0"/>
              </a:rPr>
              <a:t> is much smaller. </a:t>
            </a:r>
            <a:br>
              <a:rPr lang="en-US" altLang="en-US" sz="2000">
                <a:latin typeface="Arial" panose="020B0604020202020204" pitchFamily="34" charset="0"/>
              </a:rPr>
            </a:br>
            <a:r>
              <a:rPr lang="en-US" altLang="en-US" sz="2000" dirty="0">
                <a:latin typeface="Arial" panose="020B0604020202020204" pitchFamily="34" charset="0"/>
              </a:rPr>
              <a:t>This reduction can be done in time linear in size </a:t>
            </a:r>
            <a:r>
              <a:rPr lang="en-US" altLang="en-US" sz="2000" i="1" dirty="0">
                <a:latin typeface="Arial" panose="020B0604020202020204" pitchFamily="34" charset="0"/>
              </a:rPr>
              <a:t>N</a:t>
            </a:r>
            <a:endParaRPr lang="en-US" altLang="en-US" sz="2000" i="1" baseline="-25000" dirty="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</p:txBody>
      </p:sp>
      <p:pic>
        <p:nvPicPr>
          <p:cNvPr id="727046" name="Picture 6">
            <a:extLst>
              <a:ext uri="{FF2B5EF4-FFF2-40B4-BE49-F238E27FC236}">
                <a16:creationId xmlns:a16="http://schemas.microsoft.com/office/drawing/2014/main" id="{265125B2-25CF-2868-CB03-115F9B6486C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7463" y="2520950"/>
            <a:ext cx="6210300" cy="2439988"/>
          </a:xfrm>
          <a:noFill/>
          <a:ln/>
        </p:spPr>
      </p:pic>
      <p:pic>
        <p:nvPicPr>
          <p:cNvPr id="5" name="Picture 4" descr="A blue and green text&#10;&#10;Description automatically generated">
            <a:extLst>
              <a:ext uri="{FF2B5EF4-FFF2-40B4-BE49-F238E27FC236}">
                <a16:creationId xmlns:a16="http://schemas.microsoft.com/office/drawing/2014/main" id="{31E79207-645E-411E-B548-C75E9D6C3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867" y="26883"/>
            <a:ext cx="1571625" cy="590550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650B357-2D8E-4290-454B-3A40BB0D97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Robotics Corner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EC2BE593-D9A6-08DD-79EB-CF66154344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722946" name="Rectangle 2">
            <a:extLst>
              <a:ext uri="{FF2B5EF4-FFF2-40B4-BE49-F238E27FC236}">
                <a16:creationId xmlns:a16="http://schemas.microsoft.com/office/drawing/2014/main" id="{4C935190-3FA1-5ABC-CC28-FB7BDD5115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81000"/>
            <a:ext cx="8001000" cy="685800"/>
          </a:xfrm>
        </p:spPr>
        <p:txBody>
          <a:bodyPr/>
          <a:lstStyle/>
          <a:p>
            <a:r>
              <a:rPr lang="en-US" altLang="en-US" sz="2800">
                <a:latin typeface="Arial" panose="020B0604020202020204" pitchFamily="34" charset="0"/>
              </a:rPr>
              <a:t>Updating the full state estimate from the path</a:t>
            </a:r>
          </a:p>
        </p:txBody>
      </p:sp>
      <p:sp>
        <p:nvSpPr>
          <p:cNvPr id="722947" name="Rectangle 3">
            <a:extLst>
              <a:ext uri="{FF2B5EF4-FFF2-40B4-BE49-F238E27FC236}">
                <a16:creationId xmlns:a16="http://schemas.microsoft.com/office/drawing/2014/main" id="{87C30717-524B-013F-61E3-47AF213ABD0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47800"/>
            <a:ext cx="8370888" cy="5116513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There is now an estimate of the path robot</a:t>
            </a: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This requires to solve a system of linear equations, </a:t>
            </a:r>
            <a:br>
              <a:rPr lang="en-US" altLang="en-US" sz="2000">
                <a:latin typeface="Arial" panose="020B0604020202020204" pitchFamily="34" charset="0"/>
              </a:rPr>
            </a:br>
            <a:r>
              <a:rPr lang="en-US" altLang="en-US" sz="2000">
                <a:latin typeface="Arial" panose="020B0604020202020204" pitchFamily="34" charset="0"/>
              </a:rPr>
              <a:t>which is not linear in size </a:t>
            </a:r>
            <a:r>
              <a:rPr lang="en-US" altLang="en-US" sz="2000" i="1">
                <a:latin typeface="Arial" panose="020B0604020202020204" pitchFamily="34" charset="0"/>
              </a:rPr>
              <a:t>t </a:t>
            </a:r>
            <a:r>
              <a:rPr lang="en-US" altLang="en-US" sz="2000">
                <a:latin typeface="Arial" panose="020B0604020202020204" pitchFamily="34" charset="0"/>
              </a:rPr>
              <a:t>due to cycles (loop closures!). </a:t>
            </a:r>
          </a:p>
          <a:p>
            <a:pPr marL="381000" indent="-381000"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When found, the map can be recovered. For each landmark </a:t>
            </a:r>
            <a:r>
              <a:rPr lang="en-US" altLang="en-US" sz="2000" i="1">
                <a:latin typeface="Arial" panose="020B0604020202020204" pitchFamily="34" charset="0"/>
              </a:rPr>
              <a:t>m</a:t>
            </a:r>
            <a:r>
              <a:rPr lang="en-US" altLang="en-US" sz="2000" i="1" baseline="-25000">
                <a:latin typeface="Arial" panose="020B0604020202020204" pitchFamily="34" charset="0"/>
              </a:rPr>
              <a:t>j</a:t>
            </a:r>
            <a:r>
              <a:rPr lang="en-US" altLang="en-US" sz="2000">
                <a:latin typeface="Arial" panose="020B0604020202020204" pitchFamily="34" charset="0"/>
              </a:rPr>
              <a:t>:</a:t>
            </a:r>
            <a:endParaRPr lang="en-US" altLang="en-US" sz="2000" i="1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  <a:sym typeface="Symbol" panose="05050102010706020507" pitchFamily="18" charset="2"/>
              </a:rPr>
              <a:t>In addition, an estimate of the covariance </a:t>
            </a:r>
            <a:r>
              <a:rPr lang="el-GR" altLang="en-US" sz="2000" i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Σ</a:t>
            </a:r>
            <a:r>
              <a:rPr lang="en-US" altLang="en-US" sz="2000" i="1" baseline="-2500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0:t</a:t>
            </a:r>
            <a:r>
              <a:rPr lang="en-US" altLang="en-US" sz="2000" i="1">
                <a:latin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>
                <a:latin typeface="Arial" panose="020B0604020202020204" pitchFamily="34" charset="0"/>
                <a:sym typeface="Symbol" panose="05050102010706020507" pitchFamily="18" charset="2"/>
              </a:rPr>
              <a:t>over the robot path is known (but not over the full state </a:t>
            </a:r>
            <a:r>
              <a:rPr lang="en-US" altLang="en-US" sz="2000" i="1">
                <a:latin typeface="Arial" panose="020B0604020202020204" pitchFamily="34" charset="0"/>
                <a:sym typeface="Symbol" panose="05050102010706020507" pitchFamily="18" charset="2"/>
              </a:rPr>
              <a:t>y</a:t>
            </a:r>
            <a:r>
              <a:rPr lang="en-US" altLang="en-US" sz="2000">
                <a:latin typeface="Arial" panose="020B0604020202020204" pitchFamily="34" charset="0"/>
                <a:sym typeface="Symbol" panose="05050102010706020507" pitchFamily="18" charset="2"/>
              </a:rPr>
              <a:t>)</a:t>
            </a:r>
            <a:endParaRPr lang="en-US" altLang="en-US" sz="2000" i="1">
              <a:latin typeface="Arial" panose="020B0604020202020204" pitchFamily="34" charset="0"/>
              <a:sym typeface="Symbol" panose="05050102010706020507" pitchFamily="18" charset="2"/>
            </a:endParaRPr>
          </a:p>
        </p:txBody>
      </p:sp>
      <p:graphicFrame>
        <p:nvGraphicFramePr>
          <p:cNvPr id="722953" name="Object 9">
            <a:extLst>
              <a:ext uri="{FF2B5EF4-FFF2-40B4-BE49-F238E27FC236}">
                <a16:creationId xmlns:a16="http://schemas.microsoft.com/office/drawing/2014/main" id="{C0DDF5B0-3C93-8E64-40BA-08D190AE96FD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3011488" y="2141538"/>
          <a:ext cx="1570037" cy="490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12520" imgH="253800" progId="Equation.3">
                  <p:embed/>
                </p:oleObj>
              </mc:Choice>
              <mc:Fallback>
                <p:oleObj name="Equation" r:id="rId2" imgW="812520" imgH="253800" progId="Equation.3">
                  <p:embed/>
                  <p:pic>
                    <p:nvPicPr>
                      <p:cNvPr id="722953" name="Object 9">
                        <a:extLst>
                          <a:ext uri="{FF2B5EF4-FFF2-40B4-BE49-F238E27FC236}">
                            <a16:creationId xmlns:a16="http://schemas.microsoft.com/office/drawing/2014/main" id="{C0DDF5B0-3C93-8E64-40BA-08D190AE96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1488" y="2141538"/>
                        <a:ext cx="1570037" cy="490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2954" name="Object 10">
            <a:extLst>
              <a:ext uri="{FF2B5EF4-FFF2-40B4-BE49-F238E27FC236}">
                <a16:creationId xmlns:a16="http://schemas.microsoft.com/office/drawing/2014/main" id="{566BABEE-96C2-F5DB-87F3-F2937F1FF7AD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2617788" y="4495800"/>
          <a:ext cx="3187700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574640" imgH="266400" progId="Equation.3">
                  <p:embed/>
                </p:oleObj>
              </mc:Choice>
              <mc:Fallback>
                <p:oleObj name="Equation" r:id="rId4" imgW="1574640" imgH="266400" progId="Equation.3">
                  <p:embed/>
                  <p:pic>
                    <p:nvPicPr>
                      <p:cNvPr id="722954" name="Object 10">
                        <a:extLst>
                          <a:ext uri="{FF2B5EF4-FFF2-40B4-BE49-F238E27FC236}">
                            <a16:creationId xmlns:a16="http://schemas.microsoft.com/office/drawing/2014/main" id="{566BABEE-96C2-F5DB-87F3-F2937F1FF7A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17788" y="4495800"/>
                        <a:ext cx="3187700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A blue and green text&#10;&#10;Description automatically generated">
            <a:extLst>
              <a:ext uri="{FF2B5EF4-FFF2-40B4-BE49-F238E27FC236}">
                <a16:creationId xmlns:a16="http://schemas.microsoft.com/office/drawing/2014/main" id="{2AF4CD09-3343-B2D5-9B3E-DB82E4641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867" y="26883"/>
            <a:ext cx="1571625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84ECBE75-7E1B-AE5D-DFD3-FCCDDC4809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723970" name="Rectangle 2">
            <a:extLst>
              <a:ext uri="{FF2B5EF4-FFF2-40B4-BE49-F238E27FC236}">
                <a16:creationId xmlns:a16="http://schemas.microsoft.com/office/drawing/2014/main" id="{5F3C4B51-1DFD-0280-CA25-94BFB89078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Full Algorithm</a:t>
            </a:r>
          </a:p>
        </p:txBody>
      </p:sp>
      <p:sp>
        <p:nvSpPr>
          <p:cNvPr id="723971" name="Rectangle 3">
            <a:extLst>
              <a:ext uri="{FF2B5EF4-FFF2-40B4-BE49-F238E27FC236}">
                <a16:creationId xmlns:a16="http://schemas.microsoft.com/office/drawing/2014/main" id="{3BAE7C66-24EF-0DD8-FA79-2EF8AECFB73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47800"/>
            <a:ext cx="8370888" cy="5116513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The previous steps should be iterated to get a reliable state estimate </a:t>
            </a:r>
            <a:r>
              <a:rPr lang="el-GR" altLang="en-US" sz="2000" i="1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en-US" sz="2000">
                <a:latin typeface="Arial" panose="020B0604020202020204" pitchFamily="34" charset="0"/>
              </a:rPr>
              <a:t>: </a:t>
            </a: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</p:txBody>
      </p:sp>
      <p:pic>
        <p:nvPicPr>
          <p:cNvPr id="723974" name="Picture 6">
            <a:extLst>
              <a:ext uri="{FF2B5EF4-FFF2-40B4-BE49-F238E27FC236}">
                <a16:creationId xmlns:a16="http://schemas.microsoft.com/office/drawing/2014/main" id="{8A25DF3F-A3D5-240E-7E87-0614E5301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141538"/>
            <a:ext cx="7775575" cy="287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A blue and green text&#10;&#10;Description automatically generated">
            <a:extLst>
              <a:ext uri="{FF2B5EF4-FFF2-40B4-BE49-F238E27FC236}">
                <a16:creationId xmlns:a16="http://schemas.microsoft.com/office/drawing/2014/main" id="{3C17987F-A4AB-99A2-D22B-0690D93EA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867" y="35709"/>
            <a:ext cx="1571625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56B1E419-A338-9D80-3928-094ABC1FF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733186" name="Rectangle 2">
            <a:extLst>
              <a:ext uri="{FF2B5EF4-FFF2-40B4-BE49-F238E27FC236}">
                <a16:creationId xmlns:a16="http://schemas.microsoft.com/office/drawing/2014/main" id="{2DE71922-04A0-C433-2C27-0CEC8085B8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Full Algorithm</a:t>
            </a:r>
          </a:p>
        </p:txBody>
      </p:sp>
      <p:sp>
        <p:nvSpPr>
          <p:cNvPr id="733187" name="Rectangle 3">
            <a:extLst>
              <a:ext uri="{FF2B5EF4-FFF2-40B4-BE49-F238E27FC236}">
                <a16:creationId xmlns:a16="http://schemas.microsoft.com/office/drawing/2014/main" id="{7F425718-BAA6-4DA4-B288-EF05E4EF842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47800"/>
            <a:ext cx="7535863" cy="4876800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The algorithm can be extended for unknown correspondences: </a:t>
            </a: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</p:txBody>
      </p:sp>
      <p:pic>
        <p:nvPicPr>
          <p:cNvPr id="733189" name="Picture 5">
            <a:extLst>
              <a:ext uri="{FF2B5EF4-FFF2-40B4-BE49-F238E27FC236}">
                <a16:creationId xmlns:a16="http://schemas.microsoft.com/office/drawing/2014/main" id="{ABF80626-0EF2-1A23-6423-41B3BCA72B7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2925" y="2101850"/>
            <a:ext cx="5570538" cy="4446588"/>
          </a:xfrm>
          <a:noFill/>
          <a:ln/>
        </p:spPr>
      </p:pic>
      <p:pic>
        <p:nvPicPr>
          <p:cNvPr id="5" name="Picture 4" descr="A blue and green text&#10;&#10;Description automatically generated">
            <a:extLst>
              <a:ext uri="{FF2B5EF4-FFF2-40B4-BE49-F238E27FC236}">
                <a16:creationId xmlns:a16="http://schemas.microsoft.com/office/drawing/2014/main" id="{AEB909F0-2F5F-5FF8-7EC1-2DB6333AE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867" y="26883"/>
            <a:ext cx="1571625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24367A1-1469-7C10-4E96-11E93575D4A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735234" name="Rectangle 2">
            <a:extLst>
              <a:ext uri="{FF2B5EF4-FFF2-40B4-BE49-F238E27FC236}">
                <a16:creationId xmlns:a16="http://schemas.microsoft.com/office/drawing/2014/main" id="{67A23099-F659-2B44-7B56-6A6DF7A97E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Correspondence test</a:t>
            </a:r>
          </a:p>
        </p:txBody>
      </p:sp>
      <p:sp>
        <p:nvSpPr>
          <p:cNvPr id="735235" name="Rectangle 3">
            <a:extLst>
              <a:ext uri="{FF2B5EF4-FFF2-40B4-BE49-F238E27FC236}">
                <a16:creationId xmlns:a16="http://schemas.microsoft.com/office/drawing/2014/main" id="{1471EB08-2BB8-043E-1A65-FFCE714073B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47800"/>
            <a:ext cx="7535863" cy="4876800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Based on the probability that </a:t>
            </a:r>
            <a:r>
              <a:rPr lang="en-US" altLang="en-US" sz="2000" i="1">
                <a:latin typeface="Arial" panose="020B0604020202020204" pitchFamily="34" charset="0"/>
              </a:rPr>
              <a:t>m</a:t>
            </a:r>
            <a:r>
              <a:rPr lang="en-US" altLang="en-US" sz="2000" i="1" baseline="-25000">
                <a:latin typeface="Arial" panose="020B0604020202020204" pitchFamily="34" charset="0"/>
              </a:rPr>
              <a:t>j</a:t>
            </a:r>
            <a:r>
              <a:rPr lang="en-US" altLang="en-US" sz="2000">
                <a:latin typeface="Arial" panose="020B0604020202020204" pitchFamily="34" charset="0"/>
              </a:rPr>
              <a:t> corresponds to </a:t>
            </a:r>
            <a:r>
              <a:rPr lang="en-US" altLang="en-US" sz="2000" i="1">
                <a:latin typeface="Arial" panose="020B0604020202020204" pitchFamily="34" charset="0"/>
              </a:rPr>
              <a:t>m</a:t>
            </a:r>
            <a:r>
              <a:rPr lang="en-US" altLang="en-US" sz="2000" i="1" baseline="-25000">
                <a:latin typeface="Arial" panose="020B0604020202020204" pitchFamily="34" charset="0"/>
              </a:rPr>
              <a:t>k</a:t>
            </a:r>
            <a:r>
              <a:rPr lang="en-US" altLang="en-US" sz="2000">
                <a:latin typeface="Arial" panose="020B0604020202020204" pitchFamily="34" charset="0"/>
              </a:rPr>
              <a:t>: </a:t>
            </a: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</p:txBody>
      </p:sp>
      <p:pic>
        <p:nvPicPr>
          <p:cNvPr id="735240" name="Picture 8">
            <a:extLst>
              <a:ext uri="{FF2B5EF4-FFF2-40B4-BE49-F238E27FC236}">
                <a16:creationId xmlns:a16="http://schemas.microsoft.com/office/drawing/2014/main" id="{B9006BDD-591B-4D4C-467A-E66F21B0CD1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8963" y="2227263"/>
            <a:ext cx="7943850" cy="3667125"/>
          </a:xfrm>
          <a:noFill/>
          <a:ln/>
        </p:spPr>
      </p:pic>
      <p:pic>
        <p:nvPicPr>
          <p:cNvPr id="5" name="Picture 4" descr="A blue and green text&#10;&#10;Description automatically generated">
            <a:extLst>
              <a:ext uri="{FF2B5EF4-FFF2-40B4-BE49-F238E27FC236}">
                <a16:creationId xmlns:a16="http://schemas.microsoft.com/office/drawing/2014/main" id="{EAA2CD9C-0535-CF38-C77B-1CAB8718D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867" y="26883"/>
            <a:ext cx="1571625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855658EE-BA1E-893B-0999-CCAB41264A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728066" name="Rectangle 2">
            <a:extLst>
              <a:ext uri="{FF2B5EF4-FFF2-40B4-BE49-F238E27FC236}">
                <a16:creationId xmlns:a16="http://schemas.microsoft.com/office/drawing/2014/main" id="{D9AF5C88-559F-8257-B598-2724518074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GroundHog in abandoned mine</a:t>
            </a:r>
          </a:p>
        </p:txBody>
      </p:sp>
      <p:sp>
        <p:nvSpPr>
          <p:cNvPr id="728067" name="Rectangle 3">
            <a:extLst>
              <a:ext uri="{FF2B5EF4-FFF2-40B4-BE49-F238E27FC236}">
                <a16:creationId xmlns:a16="http://schemas.microsoft.com/office/drawing/2014/main" id="{F75F273A-5845-90CC-E341-06AA7B30CA2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47800"/>
            <a:ext cx="7535863" cy="4876800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Correspondences are discovered:</a:t>
            </a: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</p:txBody>
      </p:sp>
      <p:pic>
        <p:nvPicPr>
          <p:cNvPr id="728069" name="Picture 5">
            <a:extLst>
              <a:ext uri="{FF2B5EF4-FFF2-40B4-BE49-F238E27FC236}">
                <a16:creationId xmlns:a16="http://schemas.microsoft.com/office/drawing/2014/main" id="{303426C6-8456-7B98-9126-63003094B143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1050" y="2103438"/>
            <a:ext cx="7972425" cy="3970337"/>
          </a:xfrm>
          <a:noFill/>
          <a:ln/>
        </p:spPr>
      </p:pic>
      <p:sp>
        <p:nvSpPr>
          <p:cNvPr id="728071" name="Rectangle 7">
            <a:extLst>
              <a:ext uri="{FF2B5EF4-FFF2-40B4-BE49-F238E27FC236}">
                <a16:creationId xmlns:a16="http://schemas.microsoft.com/office/drawing/2014/main" id="{09C9F074-FEE6-9130-2302-8A50DB806C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76975"/>
            <a:ext cx="3816350" cy="581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8072" name="Text Box 8">
            <a:extLst>
              <a:ext uri="{FF2B5EF4-FFF2-40B4-BE49-F238E27FC236}">
                <a16:creationId xmlns:a16="http://schemas.microsoft.com/office/drawing/2014/main" id="{D476086A-9351-B80E-75C1-4E536CA08A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088" y="6242050"/>
            <a:ext cx="786765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/>
              <a:t>Sebastian Thrun </a:t>
            </a:r>
            <a:r>
              <a:rPr lang="en-US" altLang="en-US" sz="1200" i="1"/>
              <a:t>et al.</a:t>
            </a:r>
            <a:r>
              <a:rPr lang="en-US" altLang="en-US" sz="1200"/>
              <a:t>, Autonomous Exploration and Mapping of Abandoned Mines, IEEE Robotics and Automation Magazine 11(4), 2005.</a:t>
            </a:r>
            <a:r>
              <a:rPr lang="en-US" altLang="en-US"/>
              <a:t> </a:t>
            </a:r>
          </a:p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5" name="Picture 4" descr="A blue and green text&#10;&#10;Description automatically generated">
            <a:extLst>
              <a:ext uri="{FF2B5EF4-FFF2-40B4-BE49-F238E27FC236}">
                <a16:creationId xmlns:a16="http://schemas.microsoft.com/office/drawing/2014/main" id="{4CBB409E-3292-6916-F729-4738D7BD3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867" y="26883"/>
            <a:ext cx="1571625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9E968CA-1D8D-0A91-B7B9-2564F79C43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730114" name="Rectangle 2">
            <a:extLst>
              <a:ext uri="{FF2B5EF4-FFF2-40B4-BE49-F238E27FC236}">
                <a16:creationId xmlns:a16="http://schemas.microsoft.com/office/drawing/2014/main" id="{1E5184DD-6CF2-2318-BB5F-1091B8018E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GroundHog in abandoned mine</a:t>
            </a:r>
          </a:p>
        </p:txBody>
      </p:sp>
      <p:sp>
        <p:nvSpPr>
          <p:cNvPr id="730115" name="Rectangle 3">
            <a:extLst>
              <a:ext uri="{FF2B5EF4-FFF2-40B4-BE49-F238E27FC236}">
                <a16:creationId xmlns:a16="http://schemas.microsoft.com/office/drawing/2014/main" id="{DDAED326-1CC6-FE04-23C3-664F486B60B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47800"/>
            <a:ext cx="7535863" cy="4876800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Correspondences are propagated and dissolved:</a:t>
            </a: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</p:txBody>
      </p:sp>
      <p:pic>
        <p:nvPicPr>
          <p:cNvPr id="730118" name="Picture 6">
            <a:extLst>
              <a:ext uri="{FF2B5EF4-FFF2-40B4-BE49-F238E27FC236}">
                <a16:creationId xmlns:a16="http://schemas.microsoft.com/office/drawing/2014/main" id="{3EA75E1D-F7C9-1EF3-5D11-4A46717C6F7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7213" y="2089150"/>
            <a:ext cx="8286750" cy="4084638"/>
          </a:xfrm>
          <a:noFill/>
          <a:ln/>
        </p:spPr>
      </p:pic>
      <p:pic>
        <p:nvPicPr>
          <p:cNvPr id="5" name="Picture 4" descr="A blue and green text&#10;&#10;Description automatically generated">
            <a:extLst>
              <a:ext uri="{FF2B5EF4-FFF2-40B4-BE49-F238E27FC236}">
                <a16:creationId xmlns:a16="http://schemas.microsoft.com/office/drawing/2014/main" id="{0E913A04-6647-A962-6F2D-6C4421FD9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867" y="26883"/>
            <a:ext cx="1571625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AB1214E-9569-517A-76C0-7BC4AD00C9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732162" name="Rectangle 2">
            <a:extLst>
              <a:ext uri="{FF2B5EF4-FFF2-40B4-BE49-F238E27FC236}">
                <a16:creationId xmlns:a16="http://schemas.microsoft.com/office/drawing/2014/main" id="{E52C38A6-2CDB-E482-68BD-98B2C04D61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GroundHog in abandoned mine</a:t>
            </a:r>
          </a:p>
        </p:txBody>
      </p:sp>
      <p:sp>
        <p:nvSpPr>
          <p:cNvPr id="732163" name="Rectangle 3">
            <a:extLst>
              <a:ext uri="{FF2B5EF4-FFF2-40B4-BE49-F238E27FC236}">
                <a16:creationId xmlns:a16="http://schemas.microsoft.com/office/drawing/2014/main" id="{348FEB71-BE86-2ABA-9723-41B7D368E69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47800"/>
            <a:ext cx="7535863" cy="4876800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Iterations stops when data associations induce no further changes:</a:t>
            </a: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</p:txBody>
      </p:sp>
      <p:pic>
        <p:nvPicPr>
          <p:cNvPr id="732166" name="Picture 6">
            <a:extLst>
              <a:ext uri="{FF2B5EF4-FFF2-40B4-BE49-F238E27FC236}">
                <a16:creationId xmlns:a16="http://schemas.microsoft.com/office/drawing/2014/main" id="{4543DA90-ACCA-AC6B-98EC-864E84FAC39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2775" y="2319338"/>
            <a:ext cx="7734300" cy="3898900"/>
          </a:xfrm>
          <a:noFill/>
          <a:ln/>
        </p:spPr>
      </p:pic>
      <p:pic>
        <p:nvPicPr>
          <p:cNvPr id="5" name="Picture 4" descr="A blue and green text&#10;&#10;Description automatically generated">
            <a:extLst>
              <a:ext uri="{FF2B5EF4-FFF2-40B4-BE49-F238E27FC236}">
                <a16:creationId xmlns:a16="http://schemas.microsoft.com/office/drawing/2014/main" id="{A991D481-0631-A3A4-50DD-D3CABE081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867" y="26883"/>
            <a:ext cx="1571625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29AC9215-F344-6896-4F8D-6DFC856F74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736258" name="Rectangle 2">
            <a:extLst>
              <a:ext uri="{FF2B5EF4-FFF2-40B4-BE49-F238E27FC236}">
                <a16:creationId xmlns:a16="http://schemas.microsoft.com/office/drawing/2014/main" id="{75D9C95F-BA6E-9C13-FB5D-826BE4FCBA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Segway RMP at Stanford</a:t>
            </a:r>
          </a:p>
        </p:txBody>
      </p:sp>
      <p:sp>
        <p:nvSpPr>
          <p:cNvPr id="736259" name="Rectangle 3">
            <a:extLst>
              <a:ext uri="{FF2B5EF4-FFF2-40B4-BE49-F238E27FC236}">
                <a16:creationId xmlns:a16="http://schemas.microsoft.com/office/drawing/2014/main" id="{9DEF75F4-B455-4444-A563-5F06E22F8BA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47800"/>
            <a:ext cx="7535863" cy="4876800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Segway with vertically mounted laserscanner:</a:t>
            </a: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Green is ground, red obstacles, white structures above the robot</a:t>
            </a: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</p:txBody>
      </p:sp>
      <p:pic>
        <p:nvPicPr>
          <p:cNvPr id="736262" name="Picture 6">
            <a:extLst>
              <a:ext uri="{FF2B5EF4-FFF2-40B4-BE49-F238E27FC236}">
                <a16:creationId xmlns:a16="http://schemas.microsoft.com/office/drawing/2014/main" id="{2FF5D247-18A0-A626-544D-DDBF0A6D2A6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0550" y="2033588"/>
            <a:ext cx="8188325" cy="2951162"/>
          </a:xfrm>
          <a:noFill/>
          <a:ln/>
        </p:spPr>
      </p:pic>
      <p:sp>
        <p:nvSpPr>
          <p:cNvPr id="736263" name="Rectangle 7">
            <a:extLst>
              <a:ext uri="{FF2B5EF4-FFF2-40B4-BE49-F238E27FC236}">
                <a16:creationId xmlns:a16="http://schemas.microsoft.com/office/drawing/2014/main" id="{76BEDC5E-8805-A502-EADF-98618E472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76975"/>
            <a:ext cx="3816350" cy="581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6264" name="Text Box 8">
            <a:extLst>
              <a:ext uri="{FF2B5EF4-FFF2-40B4-BE49-F238E27FC236}">
                <a16:creationId xmlns:a16="http://schemas.microsoft.com/office/drawing/2014/main" id="{D831A716-DB40-FD89-BBBF-1FEEA00114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088" y="6242050"/>
            <a:ext cx="786765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200"/>
              <a:t>Sebastian Thrun and Micheal Montemerlo, The Graph SLAM Algorithm with Applications to Large-Scale Mapping of Urban Structures, International Journal on Robotics Research 25(5/6), p. 403-430, 2005</a:t>
            </a:r>
            <a:r>
              <a:rPr lang="en-US" altLang="en-US"/>
              <a:t> </a:t>
            </a:r>
          </a:p>
          <a:p>
            <a:pPr>
              <a:spcBef>
                <a:spcPct val="50000"/>
              </a:spcBef>
            </a:pPr>
            <a:endParaRPr lang="en-US" altLang="en-US"/>
          </a:p>
        </p:txBody>
      </p:sp>
      <p:pic>
        <p:nvPicPr>
          <p:cNvPr id="5" name="Picture 4" descr="A blue and green text&#10;&#10;Description automatically generated">
            <a:extLst>
              <a:ext uri="{FF2B5EF4-FFF2-40B4-BE49-F238E27FC236}">
                <a16:creationId xmlns:a16="http://schemas.microsoft.com/office/drawing/2014/main" id="{97C79354-17B5-F52E-EB29-A67466EC2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867" y="26883"/>
            <a:ext cx="1571625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51671446-80D9-9844-7FF4-AF3E64CF95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627714" name="Rectangle 2">
            <a:extLst>
              <a:ext uri="{FF2B5EF4-FFF2-40B4-BE49-F238E27FC236}">
                <a16:creationId xmlns:a16="http://schemas.microsoft.com/office/drawing/2014/main" id="{35D28024-C303-0118-0982-16FE8D8CC1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>
                <a:latin typeface="Arial" panose="020B0604020202020204" pitchFamily="34" charset="0"/>
              </a:rPr>
              <a:t>Simultaneous Localization and Mapping</a:t>
            </a:r>
          </a:p>
        </p:txBody>
      </p:sp>
      <p:sp>
        <p:nvSpPr>
          <p:cNvPr id="627715" name="Rectangle 3">
            <a:extLst>
              <a:ext uri="{FF2B5EF4-FFF2-40B4-BE49-F238E27FC236}">
                <a16:creationId xmlns:a16="http://schemas.microsoft.com/office/drawing/2014/main" id="{A2C34BA0-D637-8C0B-F445-98A5BC5C321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47800"/>
            <a:ext cx="8370888" cy="5116513"/>
          </a:xfrm>
        </p:spPr>
        <p:txBody>
          <a:bodyPr/>
          <a:lstStyle/>
          <a:p>
            <a:pPr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A robot acquires a map while localizing itself relative to this map.</a:t>
            </a:r>
          </a:p>
          <a:p>
            <a:pPr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Online SLAM problem			Full SLAM problem</a:t>
            </a:r>
          </a:p>
          <a:p>
            <a:pPr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>
              <a:buFont typeface="Zapf Dingbats" charset="2"/>
              <a:buNone/>
            </a:pPr>
            <a:r>
              <a:rPr lang="en-US" altLang="en-US" sz="1800">
                <a:latin typeface="Arial" panose="020B0604020202020204" pitchFamily="34" charset="0"/>
              </a:rPr>
              <a:t>Estimate map </a:t>
            </a:r>
            <a:r>
              <a:rPr lang="en-US" altLang="en-US" sz="1800" i="1">
                <a:latin typeface="Arial" panose="020B0604020202020204" pitchFamily="34" charset="0"/>
              </a:rPr>
              <a:t>m</a:t>
            </a:r>
            <a:r>
              <a:rPr lang="en-US" altLang="en-US" sz="1800">
                <a:latin typeface="Arial" panose="020B0604020202020204" pitchFamily="34" charset="0"/>
              </a:rPr>
              <a:t> and current position </a:t>
            </a:r>
            <a:r>
              <a:rPr lang="en-US" altLang="en-US" sz="1800" i="1">
                <a:latin typeface="Arial" panose="020B0604020202020204" pitchFamily="34" charset="0"/>
              </a:rPr>
              <a:t>x</a:t>
            </a:r>
            <a:r>
              <a:rPr lang="en-US" altLang="en-US" sz="1800" i="1" baseline="-25000">
                <a:latin typeface="Arial" panose="020B0604020202020204" pitchFamily="34" charset="0"/>
              </a:rPr>
              <a:t>t        </a:t>
            </a:r>
            <a:r>
              <a:rPr lang="en-US" altLang="en-US" sz="2000">
                <a:latin typeface="Arial" panose="020B0604020202020204" pitchFamily="34" charset="0"/>
              </a:rPr>
              <a:t> </a:t>
            </a:r>
            <a:r>
              <a:rPr lang="en-US" altLang="en-US" sz="1800">
                <a:latin typeface="Arial" panose="020B0604020202020204" pitchFamily="34" charset="0"/>
              </a:rPr>
              <a:t>Estimate map </a:t>
            </a:r>
            <a:r>
              <a:rPr lang="en-US" altLang="en-US" sz="1800" i="1">
                <a:latin typeface="Arial" panose="020B0604020202020204" pitchFamily="34" charset="0"/>
              </a:rPr>
              <a:t>m</a:t>
            </a:r>
            <a:r>
              <a:rPr lang="en-US" altLang="en-US" sz="1800">
                <a:latin typeface="Arial" panose="020B0604020202020204" pitchFamily="34" charset="0"/>
              </a:rPr>
              <a:t> and driven path </a:t>
            </a:r>
            <a:r>
              <a:rPr lang="en-US" altLang="en-US" sz="1800" i="1">
                <a:latin typeface="Arial" panose="020B0604020202020204" pitchFamily="34" charset="0"/>
              </a:rPr>
              <a:t>x</a:t>
            </a:r>
            <a:r>
              <a:rPr lang="en-US" altLang="en-US" sz="1800" i="1" baseline="-25000">
                <a:latin typeface="Arial" panose="020B0604020202020204" pitchFamily="34" charset="0"/>
              </a:rPr>
              <a:t>1:t</a:t>
            </a:r>
            <a:r>
              <a:rPr lang="en-US" altLang="en-US" sz="1800">
                <a:latin typeface="Arial" panose="020B0604020202020204" pitchFamily="34" charset="0"/>
              </a:rPr>
              <a:t> </a:t>
            </a:r>
          </a:p>
        </p:txBody>
      </p:sp>
      <p:graphicFrame>
        <p:nvGraphicFramePr>
          <p:cNvPr id="627716" name="Object 4">
            <a:extLst>
              <a:ext uri="{FF2B5EF4-FFF2-40B4-BE49-F238E27FC236}">
                <a16:creationId xmlns:a16="http://schemas.microsoft.com/office/drawing/2014/main" id="{C470F970-8DDC-A7FB-6F63-704CE2DCAC32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1165225" y="3090863"/>
          <a:ext cx="16732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02960" imgH="228600" progId="Equation.3">
                  <p:embed/>
                </p:oleObj>
              </mc:Choice>
              <mc:Fallback>
                <p:oleObj name="Equation" r:id="rId2" imgW="1002960" imgH="228600" progId="Equation.3">
                  <p:embed/>
                  <p:pic>
                    <p:nvPicPr>
                      <p:cNvPr id="627716" name="Object 4">
                        <a:extLst>
                          <a:ext uri="{FF2B5EF4-FFF2-40B4-BE49-F238E27FC236}">
                            <a16:creationId xmlns:a16="http://schemas.microsoft.com/office/drawing/2014/main" id="{C470F970-8DDC-A7FB-6F63-704CE2DCAC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225" y="3090863"/>
                        <a:ext cx="167322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7718" name="Object 6">
            <a:extLst>
              <a:ext uri="{FF2B5EF4-FFF2-40B4-BE49-F238E27FC236}">
                <a16:creationId xmlns:a16="http://schemas.microsoft.com/office/drawing/2014/main" id="{B060B6D0-A9A8-D0A9-F36E-397B86E36BA3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5561013" y="3094038"/>
          <a:ext cx="15525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54080" imgH="228600" progId="Equation.3">
                  <p:embed/>
                </p:oleObj>
              </mc:Choice>
              <mc:Fallback>
                <p:oleObj name="Equation" r:id="rId4" imgW="1054080" imgH="228600" progId="Equation.3">
                  <p:embed/>
                  <p:pic>
                    <p:nvPicPr>
                      <p:cNvPr id="627718" name="Object 6">
                        <a:extLst>
                          <a:ext uri="{FF2B5EF4-FFF2-40B4-BE49-F238E27FC236}">
                            <a16:creationId xmlns:a16="http://schemas.microsoft.com/office/drawing/2014/main" id="{B060B6D0-A9A8-D0A9-F36E-397B86E36B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1013" y="3094038"/>
                        <a:ext cx="155257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7720" name="Picture 8">
            <a:extLst>
              <a:ext uri="{FF2B5EF4-FFF2-40B4-BE49-F238E27FC236}">
                <a16:creationId xmlns:a16="http://schemas.microsoft.com/office/drawing/2014/main" id="{9DEDA269-563E-D2ED-87B8-FC81F271A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71863"/>
            <a:ext cx="4025900" cy="233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7721" name="Picture 9">
            <a:extLst>
              <a:ext uri="{FF2B5EF4-FFF2-40B4-BE49-F238E27FC236}">
                <a16:creationId xmlns:a16="http://schemas.microsoft.com/office/drawing/2014/main" id="{319B392B-6F35-F85A-3AE8-CF52094CC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3648075"/>
            <a:ext cx="2924175" cy="208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 descr="A blue and green text&#10;&#10;Description automatically generated">
            <a:extLst>
              <a:ext uri="{FF2B5EF4-FFF2-40B4-BE49-F238E27FC236}">
                <a16:creationId xmlns:a16="http://schemas.microsoft.com/office/drawing/2014/main" id="{0966BC16-B2CB-A1DC-0467-7A73525F56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0867" y="26883"/>
            <a:ext cx="1571625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362227A2-1CC8-7D98-D0E0-9C3E1D39D5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Robotics Corner</a:t>
            </a:r>
            <a:endParaRPr lang="en-US" altLang="en-US" sz="1400"/>
          </a:p>
        </p:txBody>
      </p:sp>
      <p:pic>
        <p:nvPicPr>
          <p:cNvPr id="738309" name="Picture 5">
            <a:extLst>
              <a:ext uri="{FF2B5EF4-FFF2-40B4-BE49-F238E27FC236}">
                <a16:creationId xmlns:a16="http://schemas.microsoft.com/office/drawing/2014/main" id="{417A1DB2-31B5-BD22-CDE4-7BBBDCA3E730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>
            <a:off x="2073275" y="938213"/>
            <a:ext cx="5005388" cy="5675312"/>
          </a:xfrm>
          <a:noFill/>
          <a:ln/>
        </p:spPr>
      </p:pic>
      <p:sp>
        <p:nvSpPr>
          <p:cNvPr id="738306" name="Rectangle 2">
            <a:extLst>
              <a:ext uri="{FF2B5EF4-FFF2-40B4-BE49-F238E27FC236}">
                <a16:creationId xmlns:a16="http://schemas.microsoft.com/office/drawing/2014/main" id="{7358ED15-170F-6D7C-298A-A9D7795AFC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Segway RMP at Stanford</a:t>
            </a:r>
          </a:p>
        </p:txBody>
      </p:sp>
      <p:sp>
        <p:nvSpPr>
          <p:cNvPr id="738307" name="Rectangle 3">
            <a:extLst>
              <a:ext uri="{FF2B5EF4-FFF2-40B4-BE49-F238E27FC236}">
                <a16:creationId xmlns:a16="http://schemas.microsoft.com/office/drawing/2014/main" id="{353E8EB6-13E4-1990-C984-367C3CF7B2C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47800"/>
            <a:ext cx="7823200" cy="4876800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3D map of the Stanford campus:</a:t>
            </a: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</p:txBody>
      </p:sp>
      <p:pic>
        <p:nvPicPr>
          <p:cNvPr id="5" name="Picture 4" descr="A blue and green text&#10;&#10;Description automatically generated">
            <a:extLst>
              <a:ext uri="{FF2B5EF4-FFF2-40B4-BE49-F238E27FC236}">
                <a16:creationId xmlns:a16="http://schemas.microsoft.com/office/drawing/2014/main" id="{62F56FBB-1549-595B-9FB2-3CDD3226F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867" y="26883"/>
            <a:ext cx="1571625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DB466CF3-9FF4-000F-5628-D107D31527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740355" name="Rectangle 3">
            <a:extLst>
              <a:ext uri="{FF2B5EF4-FFF2-40B4-BE49-F238E27FC236}">
                <a16:creationId xmlns:a16="http://schemas.microsoft.com/office/drawing/2014/main" id="{F419FC6F-ED38-728A-2C43-F8C48864BF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Segway RMP at Stanford</a:t>
            </a:r>
          </a:p>
        </p:txBody>
      </p:sp>
      <p:sp>
        <p:nvSpPr>
          <p:cNvPr id="740356" name="Rectangle 4">
            <a:extLst>
              <a:ext uri="{FF2B5EF4-FFF2-40B4-BE49-F238E27FC236}">
                <a16:creationId xmlns:a16="http://schemas.microsoft.com/office/drawing/2014/main" id="{2DC7F3B3-9168-49B5-25D6-ED1AF52160C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47800"/>
            <a:ext cx="7823200" cy="4876800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Color coded 3D map of the Stanford campus:</a:t>
            </a: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</p:txBody>
      </p:sp>
      <p:pic>
        <p:nvPicPr>
          <p:cNvPr id="740358" name="Picture 6">
            <a:extLst>
              <a:ext uri="{FF2B5EF4-FFF2-40B4-BE49-F238E27FC236}">
                <a16:creationId xmlns:a16="http://schemas.microsoft.com/office/drawing/2014/main" id="{269FB28C-1589-0E7F-EDAB-8D2E6161E6AD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3775" y="1905000"/>
            <a:ext cx="6580188" cy="4589463"/>
          </a:xfrm>
          <a:noFill/>
          <a:ln/>
        </p:spPr>
      </p:pic>
      <p:pic>
        <p:nvPicPr>
          <p:cNvPr id="5" name="Picture 4" descr="A blue and green text&#10;&#10;Description automatically generated">
            <a:extLst>
              <a:ext uri="{FF2B5EF4-FFF2-40B4-BE49-F238E27FC236}">
                <a16:creationId xmlns:a16="http://schemas.microsoft.com/office/drawing/2014/main" id="{AE9441F8-36DE-B402-BF57-5FCFA123E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867" y="26883"/>
            <a:ext cx="1571625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0260DCA4-21F4-7C1D-00B4-1A2D8EFC5D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741378" name="Rectangle 2">
            <a:extLst>
              <a:ext uri="{FF2B5EF4-FFF2-40B4-BE49-F238E27FC236}">
                <a16:creationId xmlns:a16="http://schemas.microsoft.com/office/drawing/2014/main" id="{5AF8F7A8-16DB-7418-3EC2-20FBF39B1E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Segway RMP at Stanford</a:t>
            </a:r>
          </a:p>
        </p:txBody>
      </p:sp>
      <p:sp>
        <p:nvSpPr>
          <p:cNvPr id="741379" name="Rectangle 3">
            <a:extLst>
              <a:ext uri="{FF2B5EF4-FFF2-40B4-BE49-F238E27FC236}">
                <a16:creationId xmlns:a16="http://schemas.microsoft.com/office/drawing/2014/main" id="{1C27BC70-7195-7BB3-EBC2-2D0326B7E6A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47800"/>
            <a:ext cx="7823200" cy="4876800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Top view of 3D map of the Stanford campus:</a:t>
            </a: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</p:txBody>
      </p:sp>
      <p:pic>
        <p:nvPicPr>
          <p:cNvPr id="741382" name="Picture 6">
            <a:extLst>
              <a:ext uri="{FF2B5EF4-FFF2-40B4-BE49-F238E27FC236}">
                <a16:creationId xmlns:a16="http://schemas.microsoft.com/office/drawing/2014/main" id="{5406BBB8-6B87-65E7-0D73-A15F0F2B4253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98600" y="2054225"/>
            <a:ext cx="5419725" cy="4513263"/>
          </a:xfrm>
          <a:noFill/>
          <a:ln/>
        </p:spPr>
      </p:pic>
      <p:pic>
        <p:nvPicPr>
          <p:cNvPr id="5" name="Picture 4" descr="A blue and green text&#10;&#10;Description automatically generated">
            <a:extLst>
              <a:ext uri="{FF2B5EF4-FFF2-40B4-BE49-F238E27FC236}">
                <a16:creationId xmlns:a16="http://schemas.microsoft.com/office/drawing/2014/main" id="{D4A1DA21-E13A-17F6-7476-EDDBFF446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867" y="26883"/>
            <a:ext cx="1571625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F5FA5854-E776-F855-3081-A43B2AC76E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742402" name="Rectangle 2">
            <a:extLst>
              <a:ext uri="{FF2B5EF4-FFF2-40B4-BE49-F238E27FC236}">
                <a16:creationId xmlns:a16="http://schemas.microsoft.com/office/drawing/2014/main" id="{E67353DE-9027-5D4C-9A9B-EA1A2A7B06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Segway RMP at Stanford</a:t>
            </a:r>
          </a:p>
        </p:txBody>
      </p:sp>
      <p:sp>
        <p:nvSpPr>
          <p:cNvPr id="742403" name="Rectangle 3">
            <a:extLst>
              <a:ext uri="{FF2B5EF4-FFF2-40B4-BE49-F238E27FC236}">
                <a16:creationId xmlns:a16="http://schemas.microsoft.com/office/drawing/2014/main" id="{DAB4427E-5D02-1675-B21D-02903403C9A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447800"/>
            <a:ext cx="7823200" cy="4876800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Effect of GPS on indoor mapping:</a:t>
            </a: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</a:endParaRPr>
          </a:p>
        </p:txBody>
      </p:sp>
      <p:pic>
        <p:nvPicPr>
          <p:cNvPr id="742406" name="Picture 6">
            <a:extLst>
              <a:ext uri="{FF2B5EF4-FFF2-40B4-BE49-F238E27FC236}">
                <a16:creationId xmlns:a16="http://schemas.microsoft.com/office/drawing/2014/main" id="{D081F1B4-9ECF-9DA9-1961-305E9E82F613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1313" y="2395538"/>
            <a:ext cx="3905250" cy="3562350"/>
          </a:xfrm>
          <a:noFill/>
          <a:ln/>
        </p:spPr>
      </p:pic>
      <p:pic>
        <p:nvPicPr>
          <p:cNvPr id="742407" name="Picture 7">
            <a:extLst>
              <a:ext uri="{FF2B5EF4-FFF2-40B4-BE49-F238E27FC236}">
                <a16:creationId xmlns:a16="http://schemas.microsoft.com/office/drawing/2014/main" id="{FEA9400C-1BF7-4738-8BDA-FA8B622337F2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91050" y="2406650"/>
            <a:ext cx="4046538" cy="3527425"/>
          </a:xfrm>
          <a:noFill/>
          <a:ln/>
        </p:spPr>
      </p:pic>
      <p:pic>
        <p:nvPicPr>
          <p:cNvPr id="5" name="Picture 4" descr="A blue and green text&#10;&#10;Description automatically generated">
            <a:extLst>
              <a:ext uri="{FF2B5EF4-FFF2-40B4-BE49-F238E27FC236}">
                <a16:creationId xmlns:a16="http://schemas.microsoft.com/office/drawing/2014/main" id="{82099C6D-277E-DC5C-BFAE-0965C6D75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867" y="26883"/>
            <a:ext cx="1571625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0C902548-25B8-1385-757B-98A3C98CF4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744450" name="Rectangle 2">
            <a:extLst>
              <a:ext uri="{FF2B5EF4-FFF2-40B4-BE49-F238E27FC236}">
                <a16:creationId xmlns:a16="http://schemas.microsoft.com/office/drawing/2014/main" id="{C7A7CA2E-6701-07B1-0403-2411486A58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NL" altLang="en-US">
                <a:latin typeface="Arial" panose="020B0604020202020204" pitchFamily="34" charset="0"/>
              </a:rPr>
              <a:t>Resumé</a:t>
            </a:r>
          </a:p>
        </p:txBody>
      </p:sp>
      <p:sp>
        <p:nvSpPr>
          <p:cNvPr id="744451" name="Rectangle 3">
            <a:extLst>
              <a:ext uri="{FF2B5EF4-FFF2-40B4-BE49-F238E27FC236}">
                <a16:creationId xmlns:a16="http://schemas.microsoft.com/office/drawing/2014/main" id="{57815ECC-250D-FC6A-F719-8E65A8B4E4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Zapf Dingbats" charset="2"/>
              <a:buNone/>
            </a:pPr>
            <a:r>
              <a:rPr lang="nl-NL" altLang="en-US" sz="2000">
                <a:latin typeface="Arial" panose="020B0604020202020204" pitchFamily="34" charset="0"/>
              </a:rPr>
              <a:t>Use a </a:t>
            </a:r>
            <a:r>
              <a:rPr lang="nl-NL" altLang="en-US" sz="2000" b="1">
                <a:latin typeface="Arial" panose="020B0604020202020204" pitchFamily="34" charset="0"/>
              </a:rPr>
              <a:t>graph </a:t>
            </a:r>
            <a:r>
              <a:rPr lang="nl-NL" altLang="en-US" sz="2000">
                <a:latin typeface="Arial" panose="020B0604020202020204" pitchFamily="34" charset="0"/>
              </a:rPr>
              <a:t>to represent the problem:</a:t>
            </a:r>
          </a:p>
          <a:p>
            <a:r>
              <a:rPr lang="nl-NL" altLang="en-US" sz="2000">
                <a:latin typeface="Arial" panose="020B0604020202020204" pitchFamily="34" charset="0"/>
              </a:rPr>
              <a:t> </a:t>
            </a:r>
            <a:r>
              <a:rPr lang="nl-NL" altLang="en-US" sz="2000" b="1">
                <a:latin typeface="Arial" panose="020B0604020202020204" pitchFamily="34" charset="0"/>
              </a:rPr>
              <a:t>Every node </a:t>
            </a:r>
            <a:r>
              <a:rPr lang="nl-NL" altLang="en-US" sz="2000">
                <a:latin typeface="Arial" panose="020B0604020202020204" pitchFamily="34" charset="0"/>
              </a:rPr>
              <a:t>in the graph </a:t>
            </a:r>
            <a:r>
              <a:rPr lang="nl-NL" altLang="en-US" sz="2000" b="1">
                <a:latin typeface="Arial" panose="020B0604020202020204" pitchFamily="34" charset="0"/>
              </a:rPr>
              <a:t>corresponds to a pose </a:t>
            </a:r>
            <a:r>
              <a:rPr lang="nl-NL" altLang="en-US" sz="2000">
                <a:latin typeface="Arial" panose="020B0604020202020204" pitchFamily="34" charset="0"/>
              </a:rPr>
              <a:t>or </a:t>
            </a:r>
            <a:br>
              <a:rPr lang="nl-NL" altLang="en-US" sz="2000">
                <a:latin typeface="Arial" panose="020B0604020202020204" pitchFamily="34" charset="0"/>
              </a:rPr>
            </a:br>
            <a:r>
              <a:rPr lang="nl-NL" altLang="en-US" sz="2000" b="1">
                <a:latin typeface="Arial" panose="020B0604020202020204" pitchFamily="34" charset="0"/>
              </a:rPr>
              <a:t>an observation </a:t>
            </a:r>
            <a:r>
              <a:rPr lang="nl-NL" altLang="en-US" sz="2000">
                <a:latin typeface="Arial" panose="020B0604020202020204" pitchFamily="34" charset="0"/>
              </a:rPr>
              <a:t>of the robot during mapping</a:t>
            </a:r>
          </a:p>
          <a:p>
            <a:r>
              <a:rPr lang="nl-NL" altLang="en-US" sz="2000">
                <a:latin typeface="Arial" panose="020B0604020202020204" pitchFamily="34" charset="0"/>
              </a:rPr>
              <a:t> </a:t>
            </a:r>
            <a:r>
              <a:rPr lang="nl-NL" altLang="en-US" sz="2000" b="1">
                <a:latin typeface="Arial" panose="020B0604020202020204" pitchFamily="34" charset="0"/>
              </a:rPr>
              <a:t>Every edge </a:t>
            </a:r>
            <a:r>
              <a:rPr lang="nl-NL" altLang="en-US" sz="2000">
                <a:latin typeface="Arial" panose="020B0604020202020204" pitchFamily="34" charset="0"/>
              </a:rPr>
              <a:t>between two nodes </a:t>
            </a:r>
            <a:r>
              <a:rPr lang="nl-NL" altLang="en-US" sz="2000" b="1">
                <a:latin typeface="Arial" panose="020B0604020202020204" pitchFamily="34" charset="0"/>
              </a:rPr>
              <a:t>corresponds to the spatial constraints </a:t>
            </a:r>
            <a:r>
              <a:rPr lang="nl-NL" altLang="en-US" sz="2000">
                <a:latin typeface="Arial" panose="020B0604020202020204" pitchFamily="34" charset="0"/>
              </a:rPr>
              <a:t>between them</a:t>
            </a:r>
          </a:p>
          <a:p>
            <a:endParaRPr lang="nl-NL" altLang="en-US" sz="2000">
              <a:latin typeface="Arial" panose="020B0604020202020204" pitchFamily="34" charset="0"/>
            </a:endParaRPr>
          </a:p>
          <a:p>
            <a:endParaRPr lang="nl-NL" altLang="en-US" sz="2000">
              <a:latin typeface="Arial" panose="020B0604020202020204" pitchFamily="34" charset="0"/>
            </a:endParaRPr>
          </a:p>
          <a:p>
            <a:endParaRPr lang="nl-NL" altLang="en-US" sz="2000">
              <a:latin typeface="Arial" panose="020B0604020202020204" pitchFamily="34" charset="0"/>
            </a:endParaRPr>
          </a:p>
          <a:p>
            <a:endParaRPr lang="nl-NL" altLang="en-US" sz="2000">
              <a:latin typeface="Arial" panose="020B0604020202020204" pitchFamily="34" charset="0"/>
            </a:endParaRPr>
          </a:p>
        </p:txBody>
      </p:sp>
      <p:pic>
        <p:nvPicPr>
          <p:cNvPr id="744453" name="Picture 5">
            <a:extLst>
              <a:ext uri="{FF2B5EF4-FFF2-40B4-BE49-F238E27FC236}">
                <a16:creationId xmlns:a16="http://schemas.microsoft.com/office/drawing/2014/main" id="{6611EDB9-9D32-2A31-AD6B-E75174BD7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4591050"/>
            <a:ext cx="7224712" cy="121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4454" name="Picture 6">
            <a:extLst>
              <a:ext uri="{FF2B5EF4-FFF2-40B4-BE49-F238E27FC236}">
                <a16:creationId xmlns:a16="http://schemas.microsoft.com/office/drawing/2014/main" id="{789A397B-EE51-4C26-9854-F7EAD60D0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3179763"/>
            <a:ext cx="7450138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A blue and green text&#10;&#10;Description automatically generated">
            <a:extLst>
              <a:ext uri="{FF2B5EF4-FFF2-40B4-BE49-F238E27FC236}">
                <a16:creationId xmlns:a16="http://schemas.microsoft.com/office/drawing/2014/main" id="{DA3A7C8E-629A-F196-E6B5-C9707CE4C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867" y="26883"/>
            <a:ext cx="1571625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507AFCC3-9126-425D-7196-AC7293A4A12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743426" name="Rectangle 2">
            <a:extLst>
              <a:ext uri="{FF2B5EF4-FFF2-40B4-BE49-F238E27FC236}">
                <a16:creationId xmlns:a16="http://schemas.microsoft.com/office/drawing/2014/main" id="{86ACB830-F38F-ECBA-6831-5B3A5E7BDA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Conclusion</a:t>
            </a:r>
          </a:p>
        </p:txBody>
      </p:sp>
      <p:sp>
        <p:nvSpPr>
          <p:cNvPr id="743427" name="Rectangle 3">
            <a:extLst>
              <a:ext uri="{FF2B5EF4-FFF2-40B4-BE49-F238E27FC236}">
                <a16:creationId xmlns:a16="http://schemas.microsoft.com/office/drawing/2014/main" id="{5663734F-C35B-42BD-AE47-27DB1005EBF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47800"/>
            <a:ext cx="8370888" cy="5116513"/>
          </a:xfrm>
        </p:spPr>
        <p:txBody>
          <a:bodyPr/>
          <a:lstStyle/>
          <a:p>
            <a:pPr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GraphSLAM:</a:t>
            </a:r>
          </a:p>
          <a:p>
            <a:r>
              <a:rPr lang="en-US" altLang="en-US" sz="2000">
                <a:latin typeface="Arial" panose="020B0604020202020204" pitchFamily="34" charset="0"/>
              </a:rPr>
              <a:t>Solves the Full SLAM problem as post-processing step</a:t>
            </a:r>
          </a:p>
          <a:p>
            <a:r>
              <a:rPr lang="en-US" altLang="en-US" sz="2000">
                <a:latin typeface="Arial" panose="020B0604020202020204" pitchFamily="34" charset="0"/>
              </a:rPr>
              <a:t>Creates a graph of soft constraints from the data-set</a:t>
            </a:r>
          </a:p>
          <a:p>
            <a:r>
              <a:rPr lang="en-US" altLang="en-US" sz="2000">
                <a:latin typeface="Arial" panose="020B0604020202020204" pitchFamily="34" charset="0"/>
              </a:rPr>
              <a:t>By minimizing the sum of all constraints the maximum likelihood estimate of both the map and the robot path is found</a:t>
            </a:r>
          </a:p>
          <a:p>
            <a:r>
              <a:rPr lang="en-US" altLang="en-US" sz="2000">
                <a:latin typeface="Arial" panose="020B0604020202020204" pitchFamily="34" charset="0"/>
              </a:rPr>
              <a:t>The algorithm works in iterating three steps:</a:t>
            </a:r>
            <a:br>
              <a:rPr lang="en-US" altLang="en-US" sz="2000">
                <a:latin typeface="Arial" panose="020B0604020202020204" pitchFamily="34" charset="0"/>
              </a:rPr>
            </a:br>
            <a:r>
              <a:rPr lang="en-US" altLang="en-US" sz="2000">
                <a:latin typeface="Arial" panose="020B0604020202020204" pitchFamily="34" charset="0"/>
              </a:rPr>
              <a:t>construction, reduction, solving remaining equations</a:t>
            </a:r>
          </a:p>
          <a:p>
            <a:endParaRPr lang="en-US" altLang="en-US" sz="2000">
              <a:latin typeface="Arial" panose="020B0604020202020204" pitchFamily="34" charset="0"/>
            </a:endParaRPr>
          </a:p>
        </p:txBody>
      </p:sp>
      <p:graphicFrame>
        <p:nvGraphicFramePr>
          <p:cNvPr id="743429" name="Object 5">
            <a:extLst>
              <a:ext uri="{FF2B5EF4-FFF2-40B4-BE49-F238E27FC236}">
                <a16:creationId xmlns:a16="http://schemas.microsoft.com/office/drawing/2014/main" id="{BDA59469-A439-88B8-5055-0AAD8BFB1B0E}"/>
              </a:ext>
            </a:extLst>
          </p:cNvPr>
          <p:cNvGraphicFramePr>
            <a:graphicFrameLocks noGrp="1" noChangeAspect="1"/>
          </p:cNvGraphicFramePr>
          <p:nvPr>
            <p:ph sz="quarter" idx="3"/>
          </p:nvPr>
        </p:nvGraphicFramePr>
        <p:xfrm>
          <a:off x="1073150" y="4822825"/>
          <a:ext cx="1552575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054080" imgH="228600" progId="Equation.3">
                  <p:embed/>
                </p:oleObj>
              </mc:Choice>
              <mc:Fallback>
                <p:oleObj name="Equation" r:id="rId2" imgW="1054080" imgH="228600" progId="Equation.3">
                  <p:embed/>
                  <p:pic>
                    <p:nvPicPr>
                      <p:cNvPr id="743429" name="Object 5">
                        <a:extLst>
                          <a:ext uri="{FF2B5EF4-FFF2-40B4-BE49-F238E27FC236}">
                            <a16:creationId xmlns:a16="http://schemas.microsoft.com/office/drawing/2014/main" id="{BDA59469-A439-88B8-5055-0AAD8BFB1B0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3150" y="4822825"/>
                        <a:ext cx="1552575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43431" name="Picture 7">
            <a:extLst>
              <a:ext uri="{FF2B5EF4-FFF2-40B4-BE49-F238E27FC236}">
                <a16:creationId xmlns:a16="http://schemas.microsoft.com/office/drawing/2014/main" id="{5B2161D0-8EA6-0E78-22E8-07A274B87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13" y="4344988"/>
            <a:ext cx="2924175" cy="208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A blue and green text&#10;&#10;Description automatically generated">
            <a:extLst>
              <a:ext uri="{FF2B5EF4-FFF2-40B4-BE49-F238E27FC236}">
                <a16:creationId xmlns:a16="http://schemas.microsoft.com/office/drawing/2014/main" id="{D294E391-200B-650A-0B92-65F2EBE4BC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867" y="26883"/>
            <a:ext cx="1571625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3D00BC2A-FD8C-AD5F-2AEF-B407D3B3C2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716802" name="Rectangle 2">
            <a:extLst>
              <a:ext uri="{FF2B5EF4-FFF2-40B4-BE49-F238E27FC236}">
                <a16:creationId xmlns:a16="http://schemas.microsoft.com/office/drawing/2014/main" id="{09661021-1CE6-4669-8B21-3505955E3C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Graph SLAM</a:t>
            </a:r>
          </a:p>
        </p:txBody>
      </p:sp>
      <p:sp>
        <p:nvSpPr>
          <p:cNvPr id="716803" name="Rectangle 3">
            <a:extLst>
              <a:ext uri="{FF2B5EF4-FFF2-40B4-BE49-F238E27FC236}">
                <a16:creationId xmlns:a16="http://schemas.microsoft.com/office/drawing/2014/main" id="{62763C01-B8B5-7820-AB3E-F9167B89A09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47800"/>
            <a:ext cx="8370888" cy="5116513"/>
          </a:xfrm>
        </p:spPr>
        <p:txBody>
          <a:bodyPr/>
          <a:lstStyle/>
          <a:p>
            <a:pPr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GraphSLAM extends the state vector </a:t>
            </a:r>
            <a:r>
              <a:rPr lang="en-US" altLang="en-US" sz="2000" i="1">
                <a:latin typeface="Arial" panose="020B0604020202020204" pitchFamily="34" charset="0"/>
              </a:rPr>
              <a:t>y</a:t>
            </a:r>
            <a:r>
              <a:rPr lang="en-US" altLang="en-US" sz="2000">
                <a:latin typeface="Arial" panose="020B0604020202020204" pitchFamily="34" charset="0"/>
              </a:rPr>
              <a:t> with the path </a:t>
            </a:r>
            <a:r>
              <a:rPr lang="en-US" altLang="en-US" sz="2000" i="1">
                <a:latin typeface="Arial" panose="020B0604020202020204" pitchFamily="34" charset="0"/>
              </a:rPr>
              <a:t>x</a:t>
            </a:r>
            <a:r>
              <a:rPr lang="en-US" altLang="en-US" sz="2000" i="1" baseline="-25000">
                <a:latin typeface="Arial" panose="020B0604020202020204" pitchFamily="34" charset="0"/>
              </a:rPr>
              <a:t>0:t</a:t>
            </a:r>
          </a:p>
          <a:p>
            <a:pPr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Example: Groundhog in abandoned mine:</a:t>
            </a:r>
          </a:p>
          <a:p>
            <a:pPr>
              <a:buFont typeface="Zapf Dingbats" charset="2"/>
              <a:buNone/>
            </a:pPr>
            <a:r>
              <a:rPr lang="en-US" altLang="en-US" sz="2000" i="1">
                <a:latin typeface="Arial" panose="020B0604020202020204" pitchFamily="34" charset="0"/>
              </a:rPr>
              <a:t>every 5 meters a local map</a:t>
            </a:r>
          </a:p>
          <a:p>
            <a:pPr>
              <a:buFont typeface="Zapf Dingbats" charset="2"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graphicFrame>
        <p:nvGraphicFramePr>
          <p:cNvPr id="716804" name="Object 4">
            <a:extLst>
              <a:ext uri="{FF2B5EF4-FFF2-40B4-BE49-F238E27FC236}">
                <a16:creationId xmlns:a16="http://schemas.microsoft.com/office/drawing/2014/main" id="{238DBC7E-07BF-E70C-2C21-48569C956789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1298575" y="2419350"/>
          <a:ext cx="5062538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50880" imgH="266400" progId="Equation.3">
                  <p:embed/>
                </p:oleObj>
              </mc:Choice>
              <mc:Fallback>
                <p:oleObj name="Equation" r:id="rId2" imgW="2450880" imgH="266400" progId="Equation.3">
                  <p:embed/>
                  <p:pic>
                    <p:nvPicPr>
                      <p:cNvPr id="716804" name="Object 4">
                        <a:extLst>
                          <a:ext uri="{FF2B5EF4-FFF2-40B4-BE49-F238E27FC236}">
                            <a16:creationId xmlns:a16="http://schemas.microsoft.com/office/drawing/2014/main" id="{238DBC7E-07BF-E70C-2C21-48569C9567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8575" y="2419350"/>
                        <a:ext cx="5062538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6809" name="Picture 9">
            <a:extLst>
              <a:ext uri="{FF2B5EF4-FFF2-40B4-BE49-F238E27FC236}">
                <a16:creationId xmlns:a16="http://schemas.microsoft.com/office/drawing/2014/main" id="{9756E065-F877-974F-C491-5E5209C16D85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68938" y="3351213"/>
            <a:ext cx="2844800" cy="2852737"/>
          </a:xfrm>
          <a:noFill/>
          <a:ln/>
        </p:spPr>
      </p:pic>
      <p:pic>
        <p:nvPicPr>
          <p:cNvPr id="716811" name="Picture 11">
            <a:extLst>
              <a:ext uri="{FF2B5EF4-FFF2-40B4-BE49-F238E27FC236}">
                <a16:creationId xmlns:a16="http://schemas.microsoft.com/office/drawing/2014/main" id="{D8A57CEA-D7DC-D447-B9A1-806BBC9F7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00" y="4464050"/>
            <a:ext cx="2862263" cy="173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A blue and green text&#10;&#10;Description automatically generated">
            <a:extLst>
              <a:ext uri="{FF2B5EF4-FFF2-40B4-BE49-F238E27FC236}">
                <a16:creationId xmlns:a16="http://schemas.microsoft.com/office/drawing/2014/main" id="{99DEBB51-1672-D5CF-10AA-6B8C43EB7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0867" y="26883"/>
            <a:ext cx="1571625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6C1708C4-CEBE-1367-8CC3-F70B23F84ED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717826" name="Rectangle 2">
            <a:extLst>
              <a:ext uri="{FF2B5EF4-FFF2-40B4-BE49-F238E27FC236}">
                <a16:creationId xmlns:a16="http://schemas.microsoft.com/office/drawing/2014/main" id="{F88A0258-43EB-B031-827F-69B2774E2C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State estimate</a:t>
            </a:r>
          </a:p>
        </p:txBody>
      </p:sp>
      <p:sp>
        <p:nvSpPr>
          <p:cNvPr id="717827" name="Rectangle 3">
            <a:extLst>
              <a:ext uri="{FF2B5EF4-FFF2-40B4-BE49-F238E27FC236}">
                <a16:creationId xmlns:a16="http://schemas.microsoft.com/office/drawing/2014/main" id="{BBB3648C-22D4-4B90-F1AC-F807C60E5F4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47800"/>
            <a:ext cx="8370888" cy="5116513"/>
          </a:xfrm>
        </p:spPr>
        <p:txBody>
          <a:bodyPr/>
          <a:lstStyle/>
          <a:p>
            <a:pPr marL="381000" indent="-381000">
              <a:lnSpc>
                <a:spcPct val="90000"/>
              </a:lnSpc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GraphSLAM requires inference to estimate the state</a:t>
            </a: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lnSpc>
                <a:spcPct val="90000"/>
              </a:lnSpc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lnSpc>
                <a:spcPct val="90000"/>
              </a:lnSpc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lnSpc>
                <a:spcPct val="90000"/>
              </a:lnSpc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lnSpc>
                <a:spcPct val="90000"/>
              </a:lnSpc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lnSpc>
                <a:spcPct val="90000"/>
              </a:lnSpc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lnSpc>
                <a:spcPct val="90000"/>
              </a:lnSpc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lnSpc>
                <a:spcPct val="90000"/>
              </a:lnSpc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lnSpc>
                <a:spcPct val="90000"/>
              </a:lnSpc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lnSpc>
                <a:spcPct val="90000"/>
              </a:lnSpc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The state is estimated from the </a:t>
            </a:r>
            <a:r>
              <a:rPr lang="en-US" altLang="en-US" sz="2000" i="1">
                <a:latin typeface="Arial" panose="020B0604020202020204" pitchFamily="34" charset="0"/>
              </a:rPr>
              <a:t>information matrix </a:t>
            </a:r>
            <a:r>
              <a:rPr lang="el-GR" altLang="en-US" sz="2000" i="1">
                <a:latin typeface="Verdana" panose="020B0604030504040204" pitchFamily="34" charset="0"/>
              </a:rPr>
              <a:t>Ω</a:t>
            </a:r>
            <a:r>
              <a:rPr lang="en-US" altLang="en-US" sz="2000" i="1">
                <a:latin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</a:rPr>
              <a:t>and </a:t>
            </a:r>
            <a:r>
              <a:rPr lang="en-US" altLang="en-US" sz="2000" i="1">
                <a:latin typeface="Arial" panose="020B0604020202020204" pitchFamily="34" charset="0"/>
              </a:rPr>
              <a:t>vector </a:t>
            </a:r>
            <a:r>
              <a:rPr lang="en-US" altLang="en-US" sz="2000" i="1">
                <a:latin typeface="Arial" panose="020B0604020202020204" pitchFamily="34" charset="0"/>
                <a:sym typeface="Symbol" panose="05050102010706020507" pitchFamily="18" charset="2"/>
              </a:rPr>
              <a:t>, </a:t>
            </a:r>
            <a:br>
              <a:rPr lang="en-US" altLang="en-US" sz="2000" i="1">
                <a:latin typeface="Arial" panose="020B0604020202020204" pitchFamily="34" charset="0"/>
                <a:sym typeface="Symbol" panose="05050102010706020507" pitchFamily="18" charset="2"/>
              </a:rPr>
            </a:br>
            <a:r>
              <a:rPr lang="en-US" altLang="en-US" sz="2000">
                <a:latin typeface="Arial" panose="020B0604020202020204" pitchFamily="34" charset="0"/>
                <a:sym typeface="Symbol" panose="05050102010706020507" pitchFamily="18" charset="2"/>
              </a:rPr>
              <a:t>the canonical representation of the </a:t>
            </a:r>
            <a:r>
              <a:rPr lang="en-US" altLang="en-US" sz="2000" i="1">
                <a:latin typeface="Arial" panose="020B0604020202020204" pitchFamily="34" charset="0"/>
                <a:sym typeface="Symbol" panose="05050102010706020507" pitchFamily="18" charset="2"/>
              </a:rPr>
              <a:t>covariance </a:t>
            </a:r>
            <a:r>
              <a:rPr lang="en-US" altLang="en-US" sz="2000">
                <a:latin typeface="Arial" panose="020B0604020202020204" pitchFamily="34" charset="0"/>
                <a:sym typeface="Symbol" panose="05050102010706020507" pitchFamily="18" charset="2"/>
              </a:rPr>
              <a:t>and </a:t>
            </a:r>
            <a:r>
              <a:rPr lang="en-US" altLang="en-US" sz="2000" i="1">
                <a:latin typeface="Arial" panose="020B0604020202020204" pitchFamily="34" charset="0"/>
                <a:sym typeface="Symbol" panose="05050102010706020507" pitchFamily="18" charset="2"/>
              </a:rPr>
              <a:t>mean.</a:t>
            </a:r>
          </a:p>
          <a:p>
            <a:pPr marL="381000" indent="-381000">
              <a:lnSpc>
                <a:spcPct val="90000"/>
              </a:lnSpc>
              <a:buFont typeface="Zapf Dingbats" charset="2"/>
              <a:buNone/>
            </a:pPr>
            <a:endParaRPr lang="en-US" altLang="en-US" sz="2000" i="1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marL="381000" indent="-381000">
              <a:lnSpc>
                <a:spcPct val="90000"/>
              </a:lnSpc>
              <a:buFont typeface="Zapf Dingbats" charset="2"/>
              <a:buNone/>
            </a:pPr>
            <a:r>
              <a:rPr lang="en-US" altLang="en-US" sz="2000" b="1">
                <a:latin typeface="Arial" panose="020B0604020202020204" pitchFamily="34" charset="0"/>
                <a:sym typeface="Symbol" panose="05050102010706020507" pitchFamily="18" charset="2"/>
              </a:rPr>
              <a:t>Benefits:</a:t>
            </a:r>
            <a:endParaRPr lang="en-US" altLang="en-US" sz="2000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marL="381000" indent="-381000">
              <a:lnSpc>
                <a:spcPct val="90000"/>
              </a:lnSpc>
            </a:pPr>
            <a:r>
              <a:rPr lang="en-US" altLang="en-US" sz="2000">
                <a:latin typeface="Arial" panose="020B0604020202020204" pitchFamily="34" charset="0"/>
                <a:sym typeface="Symbol" panose="05050102010706020507" pitchFamily="18" charset="2"/>
              </a:rPr>
              <a:t>Uncertainty is easy represented (</a:t>
            </a:r>
            <a:r>
              <a:rPr lang="el-GR" altLang="en-US" sz="2000" i="1">
                <a:latin typeface="Verdana" panose="020B0604030504040204" pitchFamily="34" charset="0"/>
              </a:rPr>
              <a:t>Ω</a:t>
            </a:r>
            <a:r>
              <a:rPr lang="en-US" altLang="en-US" sz="2000" i="1">
                <a:latin typeface="Arial" panose="020B0604020202020204" pitchFamily="34" charset="0"/>
              </a:rPr>
              <a:t>=0)</a:t>
            </a:r>
          </a:p>
          <a:p>
            <a:pPr marL="381000" indent="-381000">
              <a:lnSpc>
                <a:spcPct val="90000"/>
              </a:lnSpc>
            </a:pPr>
            <a:r>
              <a:rPr lang="en-US" altLang="en-US" sz="2000">
                <a:latin typeface="Arial" panose="020B0604020202020204" pitchFamily="34" charset="0"/>
              </a:rPr>
              <a:t>Information can be integrated by addition, without direct inference</a:t>
            </a:r>
          </a:p>
          <a:p>
            <a:pPr marL="381000" indent="-381000">
              <a:lnSpc>
                <a:spcPct val="90000"/>
              </a:lnSpc>
            </a:pPr>
            <a:endParaRPr lang="en-US" altLang="en-US" sz="2000">
              <a:latin typeface="Arial" panose="020B0604020202020204" pitchFamily="34" charset="0"/>
            </a:endParaRPr>
          </a:p>
          <a:p>
            <a:pPr marL="381000" indent="-381000">
              <a:lnSpc>
                <a:spcPct val="90000"/>
              </a:lnSpc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The state estimated </a:t>
            </a:r>
            <a:r>
              <a:rPr lang="el-GR" altLang="en-US" sz="2000" i="1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altLang="en-US" sz="2000" i="1" baseline="-2500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en-US" sz="2000">
                <a:latin typeface="Arial" panose="020B0604020202020204" pitchFamily="34" charset="0"/>
              </a:rPr>
              <a:t> requires inversion of the </a:t>
            </a:r>
            <a:r>
              <a:rPr lang="en-US" altLang="en-US" sz="2000" i="1">
                <a:latin typeface="Arial" panose="020B0604020202020204" pitchFamily="34" charset="0"/>
              </a:rPr>
              <a:t>information matrix </a:t>
            </a:r>
            <a:r>
              <a:rPr lang="el-GR" altLang="en-US" sz="2000" i="1">
                <a:latin typeface="Verdana" panose="020B0604030504040204" pitchFamily="34" charset="0"/>
              </a:rPr>
              <a:t>Ω</a:t>
            </a:r>
            <a:r>
              <a:rPr lang="en-US" altLang="en-US" sz="2000" i="1">
                <a:latin typeface="Verdana" panose="020B0604030504040204" pitchFamily="34" charset="0"/>
              </a:rPr>
              <a:t>, </a:t>
            </a:r>
            <a:r>
              <a:rPr lang="en-US" altLang="en-US" sz="2000">
                <a:latin typeface="Verdana" panose="020B0604030504040204" pitchFamily="34" charset="0"/>
              </a:rPr>
              <a:t>which is done off-line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graphicFrame>
        <p:nvGraphicFramePr>
          <p:cNvPr id="717828" name="Object 4">
            <a:extLst>
              <a:ext uri="{FF2B5EF4-FFF2-40B4-BE49-F238E27FC236}">
                <a16:creationId xmlns:a16="http://schemas.microsoft.com/office/drawing/2014/main" id="{BAAD54EE-7349-E8B5-EEE1-0A2047BE45D4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3044825" y="2419350"/>
          <a:ext cx="1570038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723600" imgH="253800" progId="Equation.3">
                  <p:embed/>
                </p:oleObj>
              </mc:Choice>
              <mc:Fallback>
                <p:oleObj name="Equation" r:id="rId2" imgW="723600" imgH="253800" progId="Equation.3">
                  <p:embed/>
                  <p:pic>
                    <p:nvPicPr>
                      <p:cNvPr id="717828" name="Object 4">
                        <a:extLst>
                          <a:ext uri="{FF2B5EF4-FFF2-40B4-BE49-F238E27FC236}">
                            <a16:creationId xmlns:a16="http://schemas.microsoft.com/office/drawing/2014/main" id="{BAAD54EE-7349-E8B5-EEE1-0A2047BE45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4825" y="2419350"/>
                        <a:ext cx="1570038" cy="550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A blue and green text&#10;&#10;Description automatically generated">
            <a:extLst>
              <a:ext uri="{FF2B5EF4-FFF2-40B4-BE49-F238E27FC236}">
                <a16:creationId xmlns:a16="http://schemas.microsoft.com/office/drawing/2014/main" id="{351F7E92-1E21-4B51-A8D3-F653943F1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867" y="26883"/>
            <a:ext cx="1571625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D9ED599A-9752-6C60-18F6-8823C20E2A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718850" name="Rectangle 2">
            <a:extLst>
              <a:ext uri="{FF2B5EF4-FFF2-40B4-BE49-F238E27FC236}">
                <a16:creationId xmlns:a16="http://schemas.microsoft.com/office/drawing/2014/main" id="{E912C623-1053-A77D-EE75-70B4D00973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Acquisition of the </a:t>
            </a:r>
            <a:r>
              <a:rPr lang="en-US" altLang="en-US" i="1">
                <a:latin typeface="Arial" panose="020B0604020202020204" pitchFamily="34" charset="0"/>
              </a:rPr>
              <a:t>information matrix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18851" name="Rectangle 3">
            <a:extLst>
              <a:ext uri="{FF2B5EF4-FFF2-40B4-BE49-F238E27FC236}">
                <a16:creationId xmlns:a16="http://schemas.microsoft.com/office/drawing/2014/main" id="{5092EE48-ADAC-70F2-263E-458D175D278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47800"/>
            <a:ext cx="8370888" cy="5116513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The observation of a landmark </a:t>
            </a:r>
            <a:r>
              <a:rPr lang="en-US" altLang="en-US" sz="2000" i="1">
                <a:latin typeface="Arial" panose="020B0604020202020204" pitchFamily="34" charset="0"/>
              </a:rPr>
              <a:t>m</a:t>
            </a:r>
            <a:r>
              <a:rPr lang="en-US" altLang="en-US" sz="2000" i="1" baseline="-25000">
                <a:latin typeface="Arial" panose="020B0604020202020204" pitchFamily="34" charset="0"/>
              </a:rPr>
              <a:t>1</a:t>
            </a:r>
            <a:r>
              <a:rPr lang="en-US" altLang="en-US" sz="2000" baseline="-25000">
                <a:latin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</a:rPr>
              <a:t>introduces an constraint: </a:t>
            </a: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The constraint is of the type:</a:t>
            </a:r>
            <a:endParaRPr lang="en-US" altLang="en-US" sz="2000" i="1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  <a:sym typeface="Symbol" panose="05050102010706020507" pitchFamily="18" charset="2"/>
              </a:rPr>
              <a:t>Where </a:t>
            </a:r>
            <a:r>
              <a:rPr lang="en-US" altLang="en-US" sz="2000" i="1">
                <a:latin typeface="Arial" panose="020B0604020202020204" pitchFamily="34" charset="0"/>
                <a:sym typeface="Symbol" panose="05050102010706020507" pitchFamily="18" charset="2"/>
              </a:rPr>
              <a:t>h(x</a:t>
            </a:r>
            <a:r>
              <a:rPr lang="en-US" altLang="en-US" sz="2000" i="1" baseline="-25000">
                <a:latin typeface="Arial" panose="020B0604020202020204" pitchFamily="34" charset="0"/>
                <a:sym typeface="Symbol" panose="05050102010706020507" pitchFamily="18" charset="2"/>
              </a:rPr>
              <a:t>t</a:t>
            </a:r>
            <a:r>
              <a:rPr lang="en-US" altLang="en-US" sz="2000" i="1">
                <a:latin typeface="Arial" panose="020B0604020202020204" pitchFamily="34" charset="0"/>
                <a:sym typeface="Symbol" panose="05050102010706020507" pitchFamily="18" charset="2"/>
              </a:rPr>
              <a:t>,m</a:t>
            </a:r>
            <a:r>
              <a:rPr lang="en-US" altLang="en-US" sz="2000" i="1" baseline="-25000">
                <a:latin typeface="Arial" panose="020B0604020202020204" pitchFamily="34" charset="0"/>
                <a:sym typeface="Symbol" panose="05050102010706020507" pitchFamily="18" charset="2"/>
              </a:rPr>
              <a:t>j</a:t>
            </a:r>
            <a:r>
              <a:rPr lang="en-US" altLang="en-US" sz="2000" i="1">
                <a:latin typeface="Arial" panose="020B0604020202020204" pitchFamily="34" charset="0"/>
                <a:sym typeface="Symbol" panose="05050102010706020507" pitchFamily="18" charset="2"/>
              </a:rPr>
              <a:t>) </a:t>
            </a:r>
            <a:r>
              <a:rPr lang="en-US" altLang="en-US" sz="2000">
                <a:latin typeface="Arial" panose="020B0604020202020204" pitchFamily="34" charset="0"/>
                <a:sym typeface="Symbol" panose="05050102010706020507" pitchFamily="18" charset="2"/>
              </a:rPr>
              <a:t>is the measurement model and </a:t>
            </a:r>
            <a:r>
              <a:rPr lang="en-US" altLang="en-US" sz="2000" i="1">
                <a:latin typeface="Arial" panose="020B0604020202020204" pitchFamily="34" charset="0"/>
                <a:sym typeface="Symbol" panose="05050102010706020507" pitchFamily="18" charset="2"/>
              </a:rPr>
              <a:t>Q</a:t>
            </a:r>
            <a:r>
              <a:rPr lang="en-US" altLang="en-US" sz="2000" i="1" baseline="-25000">
                <a:latin typeface="Arial" panose="020B0604020202020204" pitchFamily="34" charset="0"/>
                <a:sym typeface="Symbol" panose="05050102010706020507" pitchFamily="18" charset="2"/>
              </a:rPr>
              <a:t>t</a:t>
            </a:r>
            <a:r>
              <a:rPr lang="en-US" altLang="en-US" sz="2000">
                <a:latin typeface="Arial" panose="020B0604020202020204" pitchFamily="34" charset="0"/>
                <a:sym typeface="Symbol" panose="05050102010706020507" pitchFamily="18" charset="2"/>
              </a:rPr>
              <a:t> the covariance of the measurement noise.</a:t>
            </a:r>
          </a:p>
        </p:txBody>
      </p:sp>
      <p:graphicFrame>
        <p:nvGraphicFramePr>
          <p:cNvPr id="718852" name="Object 4">
            <a:extLst>
              <a:ext uri="{FF2B5EF4-FFF2-40B4-BE49-F238E27FC236}">
                <a16:creationId xmlns:a16="http://schemas.microsoft.com/office/drawing/2014/main" id="{104F4AF7-BEF4-C83C-2799-4A4B8DE80EDC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2049463" y="4440238"/>
          <a:ext cx="4243387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145960" imgH="266400" progId="Equation.3">
                  <p:embed/>
                </p:oleObj>
              </mc:Choice>
              <mc:Fallback>
                <p:oleObj name="Equation" r:id="rId2" imgW="2145960" imgH="266400" progId="Equation.3">
                  <p:embed/>
                  <p:pic>
                    <p:nvPicPr>
                      <p:cNvPr id="718852" name="Object 4">
                        <a:extLst>
                          <a:ext uri="{FF2B5EF4-FFF2-40B4-BE49-F238E27FC236}">
                            <a16:creationId xmlns:a16="http://schemas.microsoft.com/office/drawing/2014/main" id="{104F4AF7-BEF4-C83C-2799-4A4B8DE80E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463" y="4440238"/>
                        <a:ext cx="4243387" cy="52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8853" name="Picture 5">
            <a:extLst>
              <a:ext uri="{FF2B5EF4-FFF2-40B4-BE49-F238E27FC236}">
                <a16:creationId xmlns:a16="http://schemas.microsoft.com/office/drawing/2014/main" id="{FCB8CF3B-6A5F-DF11-EA7B-4799E287D627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65363" y="2112963"/>
            <a:ext cx="3810000" cy="1506537"/>
          </a:xfrm>
          <a:noFill/>
          <a:ln/>
        </p:spPr>
      </p:pic>
      <p:pic>
        <p:nvPicPr>
          <p:cNvPr id="5" name="Picture 4" descr="A blue and green text&#10;&#10;Description automatically generated">
            <a:extLst>
              <a:ext uri="{FF2B5EF4-FFF2-40B4-BE49-F238E27FC236}">
                <a16:creationId xmlns:a16="http://schemas.microsoft.com/office/drawing/2014/main" id="{CC8A0D40-8A56-4030-0311-459287ABB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651" y="404"/>
            <a:ext cx="1571625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B535E54A-1FA2-E726-BC72-2A4B8838CC6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719874" name="Rectangle 2">
            <a:extLst>
              <a:ext uri="{FF2B5EF4-FFF2-40B4-BE49-F238E27FC236}">
                <a16:creationId xmlns:a16="http://schemas.microsoft.com/office/drawing/2014/main" id="{5A499ADC-BB25-0868-6A8C-7B89446931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Acquisition of the </a:t>
            </a:r>
            <a:r>
              <a:rPr lang="en-US" altLang="en-US" i="1">
                <a:latin typeface="Arial" panose="020B0604020202020204" pitchFamily="34" charset="0"/>
              </a:rPr>
              <a:t>information matrix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19875" name="Rectangle 3">
            <a:extLst>
              <a:ext uri="{FF2B5EF4-FFF2-40B4-BE49-F238E27FC236}">
                <a16:creationId xmlns:a16="http://schemas.microsoft.com/office/drawing/2014/main" id="{103CF173-3BC1-4F72-BC17-B232A17D197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47800"/>
            <a:ext cx="8370888" cy="5116513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The movement of the robot from </a:t>
            </a:r>
            <a:r>
              <a:rPr lang="en-US" altLang="en-US" sz="2000" i="1">
                <a:latin typeface="Arial" panose="020B0604020202020204" pitchFamily="34" charset="0"/>
              </a:rPr>
              <a:t>x</a:t>
            </a:r>
            <a:r>
              <a:rPr lang="en-US" altLang="en-US" sz="2000" i="1" baseline="-25000">
                <a:latin typeface="Arial" panose="020B0604020202020204" pitchFamily="34" charset="0"/>
              </a:rPr>
              <a:t>1</a:t>
            </a:r>
            <a:r>
              <a:rPr lang="en-US" altLang="en-US" sz="2000">
                <a:latin typeface="Arial" panose="020B0604020202020204" pitchFamily="34" charset="0"/>
              </a:rPr>
              <a:t> to </a:t>
            </a:r>
            <a:r>
              <a:rPr lang="en-US" altLang="en-US" sz="2000" i="1">
                <a:latin typeface="Arial" panose="020B0604020202020204" pitchFamily="34" charset="0"/>
              </a:rPr>
              <a:t>x</a:t>
            </a:r>
            <a:r>
              <a:rPr lang="en-US" altLang="en-US" sz="2000" i="1" baseline="-25000">
                <a:latin typeface="Arial" panose="020B0604020202020204" pitchFamily="34" charset="0"/>
              </a:rPr>
              <a:t>2</a:t>
            </a:r>
            <a:r>
              <a:rPr lang="en-US" altLang="en-US" sz="2000">
                <a:latin typeface="Arial" panose="020B0604020202020204" pitchFamily="34" charset="0"/>
              </a:rPr>
              <a:t> also introduces an constraint: </a:t>
            </a: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The constraint is of the type:</a:t>
            </a:r>
            <a:endParaRPr lang="en-US" altLang="en-US" sz="2000" i="1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  <a:sym typeface="Symbol" panose="05050102010706020507" pitchFamily="18" charset="2"/>
              </a:rPr>
              <a:t>Where </a:t>
            </a:r>
            <a:r>
              <a:rPr lang="en-US" altLang="en-US" sz="2000" i="1">
                <a:latin typeface="Arial" panose="020B0604020202020204" pitchFamily="34" charset="0"/>
                <a:sym typeface="Symbol" panose="05050102010706020507" pitchFamily="18" charset="2"/>
              </a:rPr>
              <a:t>g(u</a:t>
            </a:r>
            <a:r>
              <a:rPr lang="en-US" altLang="en-US" sz="2000" i="1" baseline="-25000">
                <a:latin typeface="Arial" panose="020B0604020202020204" pitchFamily="34" charset="0"/>
                <a:sym typeface="Symbol" panose="05050102010706020507" pitchFamily="18" charset="2"/>
              </a:rPr>
              <a:t>t</a:t>
            </a:r>
            <a:r>
              <a:rPr lang="en-US" altLang="en-US" sz="2000" i="1">
                <a:latin typeface="Arial" panose="020B0604020202020204" pitchFamily="34" charset="0"/>
                <a:sym typeface="Symbol" panose="05050102010706020507" pitchFamily="18" charset="2"/>
              </a:rPr>
              <a:t>,x</a:t>
            </a:r>
            <a:r>
              <a:rPr lang="en-US" altLang="en-US" sz="2000" i="1" baseline="-25000">
                <a:latin typeface="Arial" panose="020B0604020202020204" pitchFamily="34" charset="0"/>
                <a:sym typeface="Symbol" panose="05050102010706020507" pitchFamily="18" charset="2"/>
              </a:rPr>
              <a:t>j-1</a:t>
            </a:r>
            <a:r>
              <a:rPr lang="en-US" altLang="en-US" sz="2000" i="1">
                <a:latin typeface="Arial" panose="020B0604020202020204" pitchFamily="34" charset="0"/>
                <a:sym typeface="Symbol" panose="05050102010706020507" pitchFamily="18" charset="2"/>
              </a:rPr>
              <a:t>) </a:t>
            </a:r>
            <a:r>
              <a:rPr lang="en-US" altLang="en-US" sz="2000">
                <a:latin typeface="Arial" panose="020B0604020202020204" pitchFamily="34" charset="0"/>
                <a:sym typeface="Symbol" panose="05050102010706020507" pitchFamily="18" charset="2"/>
              </a:rPr>
              <a:t>is the motion model and </a:t>
            </a:r>
            <a:r>
              <a:rPr lang="en-US" altLang="en-US" sz="2000" i="1">
                <a:latin typeface="Arial" panose="020B0604020202020204" pitchFamily="34" charset="0"/>
                <a:sym typeface="Symbol" panose="05050102010706020507" pitchFamily="18" charset="2"/>
              </a:rPr>
              <a:t>R</a:t>
            </a:r>
            <a:r>
              <a:rPr lang="en-US" altLang="en-US" sz="2000" i="1" baseline="-25000">
                <a:latin typeface="Arial" panose="020B0604020202020204" pitchFamily="34" charset="0"/>
                <a:sym typeface="Symbol" panose="05050102010706020507" pitchFamily="18" charset="2"/>
              </a:rPr>
              <a:t>t</a:t>
            </a:r>
            <a:r>
              <a:rPr lang="en-US" altLang="en-US" sz="2000">
                <a:latin typeface="Arial" panose="020B0604020202020204" pitchFamily="34" charset="0"/>
                <a:sym typeface="Symbol" panose="05050102010706020507" pitchFamily="18" charset="2"/>
              </a:rPr>
              <a:t> the covariance of</a:t>
            </a:r>
            <a:br>
              <a:rPr lang="en-US" altLang="en-US" sz="2000">
                <a:latin typeface="Arial" panose="020B0604020202020204" pitchFamily="34" charset="0"/>
                <a:sym typeface="Symbol" panose="05050102010706020507" pitchFamily="18" charset="2"/>
              </a:rPr>
            </a:br>
            <a:r>
              <a:rPr lang="en-US" altLang="en-US" sz="2000">
                <a:latin typeface="Arial" panose="020B0604020202020204" pitchFamily="34" charset="0"/>
                <a:sym typeface="Symbol" panose="05050102010706020507" pitchFamily="18" charset="2"/>
              </a:rPr>
              <a:t> the motion noise.</a:t>
            </a:r>
          </a:p>
        </p:txBody>
      </p:sp>
      <p:graphicFrame>
        <p:nvGraphicFramePr>
          <p:cNvPr id="719876" name="Object 4">
            <a:extLst>
              <a:ext uri="{FF2B5EF4-FFF2-40B4-BE49-F238E27FC236}">
                <a16:creationId xmlns:a16="http://schemas.microsoft.com/office/drawing/2014/main" id="{93B35A47-4325-B25D-33E2-B8E60484AD31}"/>
              </a:ext>
            </a:extLst>
          </p:cNvPr>
          <p:cNvGraphicFramePr>
            <a:graphicFrameLocks noGrp="1" noChangeAspect="1"/>
          </p:cNvGraphicFramePr>
          <p:nvPr>
            <p:ph sz="quarter" idx="2"/>
          </p:nvPr>
        </p:nvGraphicFramePr>
        <p:xfrm>
          <a:off x="2049463" y="4464050"/>
          <a:ext cx="4243387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247840" imgH="253800" progId="Equation.3">
                  <p:embed/>
                </p:oleObj>
              </mc:Choice>
              <mc:Fallback>
                <p:oleObj name="Equation" r:id="rId2" imgW="2247840" imgH="253800" progId="Equation.3">
                  <p:embed/>
                  <p:pic>
                    <p:nvPicPr>
                      <p:cNvPr id="719876" name="Object 4">
                        <a:extLst>
                          <a:ext uri="{FF2B5EF4-FFF2-40B4-BE49-F238E27FC236}">
                            <a16:creationId xmlns:a16="http://schemas.microsoft.com/office/drawing/2014/main" id="{93B35A47-4325-B25D-33E2-B8E60484AD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9463" y="4464050"/>
                        <a:ext cx="4243387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9879" name="Picture 7">
            <a:extLst>
              <a:ext uri="{FF2B5EF4-FFF2-40B4-BE49-F238E27FC236}">
                <a16:creationId xmlns:a16="http://schemas.microsoft.com/office/drawing/2014/main" id="{F69DC896-94BD-C0CD-5466-B4F2FC64C528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70125" y="1951038"/>
            <a:ext cx="4065588" cy="1639887"/>
          </a:xfrm>
          <a:noFill/>
          <a:ln/>
        </p:spPr>
      </p:pic>
      <p:pic>
        <p:nvPicPr>
          <p:cNvPr id="5" name="Picture 4" descr="A blue and green text&#10;&#10;Description automatically generated">
            <a:extLst>
              <a:ext uri="{FF2B5EF4-FFF2-40B4-BE49-F238E27FC236}">
                <a16:creationId xmlns:a16="http://schemas.microsoft.com/office/drawing/2014/main" id="{62892FB5-0145-76AC-8095-2ADA4E7B7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867" y="26883"/>
            <a:ext cx="1571625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595EAF9E-D428-2603-EB8D-4DA2626557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720898" name="Rectangle 2">
            <a:extLst>
              <a:ext uri="{FF2B5EF4-FFF2-40B4-BE49-F238E27FC236}">
                <a16:creationId xmlns:a16="http://schemas.microsoft.com/office/drawing/2014/main" id="{5037ABED-874B-99C0-9ACC-3E8FBD914B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Acquisition of the </a:t>
            </a:r>
            <a:r>
              <a:rPr lang="en-US" altLang="en-US" i="1">
                <a:latin typeface="Arial" panose="020B0604020202020204" pitchFamily="34" charset="0"/>
              </a:rPr>
              <a:t>information matrix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20899" name="Rectangle 3">
            <a:extLst>
              <a:ext uri="{FF2B5EF4-FFF2-40B4-BE49-F238E27FC236}">
                <a16:creationId xmlns:a16="http://schemas.microsoft.com/office/drawing/2014/main" id="{113F20F0-090C-8C53-9E71-65F63B3F2E1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47800"/>
            <a:ext cx="8370888" cy="5116513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After several steps, a dependence graph appears with several constraints: </a:t>
            </a: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The resulting </a:t>
            </a:r>
            <a:r>
              <a:rPr lang="en-US" altLang="en-US" sz="2000" i="1">
                <a:latin typeface="Arial" panose="020B0604020202020204" pitchFamily="34" charset="0"/>
              </a:rPr>
              <a:t>information matrix</a:t>
            </a:r>
            <a:r>
              <a:rPr lang="en-US" altLang="en-US" sz="2000">
                <a:latin typeface="Arial" panose="020B0604020202020204" pitchFamily="34" charset="0"/>
              </a:rPr>
              <a:t> is quite sparse.</a:t>
            </a:r>
            <a:endParaRPr lang="en-US" altLang="en-US" sz="2000" i="1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  <a:sym typeface="Symbol" panose="05050102010706020507" pitchFamily="18" charset="2"/>
              </a:rPr>
              <a:t>The sum of all constraints </a:t>
            </a:r>
            <a:br>
              <a:rPr lang="en-US" altLang="en-US" sz="2000">
                <a:latin typeface="Arial" panose="020B0604020202020204" pitchFamily="34" charset="0"/>
                <a:sym typeface="Symbol" panose="05050102010706020507" pitchFamily="18" charset="2"/>
              </a:rPr>
            </a:br>
            <a:r>
              <a:rPr lang="en-US" altLang="en-US" sz="2000">
                <a:latin typeface="Arial" panose="020B0604020202020204" pitchFamily="34" charset="0"/>
                <a:sym typeface="Symbol" panose="05050102010706020507" pitchFamily="18" charset="2"/>
              </a:rPr>
              <a:t>in the graph has the form:</a:t>
            </a:r>
          </a:p>
        </p:txBody>
      </p:sp>
      <p:pic>
        <p:nvPicPr>
          <p:cNvPr id="720903" name="Picture 7">
            <a:extLst>
              <a:ext uri="{FF2B5EF4-FFF2-40B4-BE49-F238E27FC236}">
                <a16:creationId xmlns:a16="http://schemas.microsoft.com/office/drawing/2014/main" id="{DB180BD4-4279-D504-4179-12DEEDB36E06}"/>
              </a:ext>
            </a:extLst>
          </p:cNvPr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38600" y="4459288"/>
            <a:ext cx="4340225" cy="2062162"/>
          </a:xfrm>
          <a:noFill/>
          <a:ln/>
        </p:spPr>
      </p:pic>
      <p:pic>
        <p:nvPicPr>
          <p:cNvPr id="720906" name="Picture 10">
            <a:extLst>
              <a:ext uri="{FF2B5EF4-FFF2-40B4-BE49-F238E27FC236}">
                <a16:creationId xmlns:a16="http://schemas.microsoft.com/office/drawing/2014/main" id="{C2BA9BAA-CA85-B815-A43B-0E7A0B32D6E2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87563" y="2139950"/>
            <a:ext cx="4302125" cy="2006600"/>
          </a:xfrm>
          <a:noFill/>
          <a:ln/>
        </p:spPr>
      </p:pic>
      <p:pic>
        <p:nvPicPr>
          <p:cNvPr id="5" name="Picture 4" descr="A blue and green text&#10;&#10;Description automatically generated">
            <a:extLst>
              <a:ext uri="{FF2B5EF4-FFF2-40B4-BE49-F238E27FC236}">
                <a16:creationId xmlns:a16="http://schemas.microsoft.com/office/drawing/2014/main" id="{41D43359-8E1B-3A78-300A-834BDBC2E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867" y="26883"/>
            <a:ext cx="1571625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3">
            <a:extLst>
              <a:ext uri="{FF2B5EF4-FFF2-40B4-BE49-F238E27FC236}">
                <a16:creationId xmlns:a16="http://schemas.microsoft.com/office/drawing/2014/main" id="{C8FA1CE9-512E-797D-1143-6AF779383D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745474" name="Rectangle 2">
            <a:extLst>
              <a:ext uri="{FF2B5EF4-FFF2-40B4-BE49-F238E27FC236}">
                <a16:creationId xmlns:a16="http://schemas.microsoft.com/office/drawing/2014/main" id="{505C0D4F-88DE-8846-A45C-7CE7C92FA8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Simplifying acquisition</a:t>
            </a:r>
          </a:p>
        </p:txBody>
      </p:sp>
      <p:sp>
        <p:nvSpPr>
          <p:cNvPr id="745475" name="Rectangle 3">
            <a:extLst>
              <a:ext uri="{FF2B5EF4-FFF2-40B4-BE49-F238E27FC236}">
                <a16:creationId xmlns:a16="http://schemas.microsoft.com/office/drawing/2014/main" id="{A3759000-84C4-A51D-FAA9-C24C742F57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By a Taylor expansion of the motion and measurement model, the equations can be approximated:</a:t>
            </a:r>
          </a:p>
        </p:txBody>
      </p:sp>
      <p:pic>
        <p:nvPicPr>
          <p:cNvPr id="745476" name="Picture 4">
            <a:extLst>
              <a:ext uri="{FF2B5EF4-FFF2-40B4-BE49-F238E27FC236}">
                <a16:creationId xmlns:a16="http://schemas.microsoft.com/office/drawing/2014/main" id="{7F370B1E-1A15-AE94-6C47-0E1DE6E10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2503488"/>
            <a:ext cx="4408488" cy="78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5477" name="Picture 5">
            <a:extLst>
              <a:ext uri="{FF2B5EF4-FFF2-40B4-BE49-F238E27FC236}">
                <a16:creationId xmlns:a16="http://schemas.microsoft.com/office/drawing/2014/main" id="{EDBDBCCB-8603-B09C-AF6D-4BCD9F69A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3209925"/>
            <a:ext cx="593883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5478" name="Picture 6">
            <a:extLst>
              <a:ext uri="{FF2B5EF4-FFF2-40B4-BE49-F238E27FC236}">
                <a16:creationId xmlns:a16="http://schemas.microsoft.com/office/drawing/2014/main" id="{E3977F06-DE40-E6D3-AD33-1ED159A62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4657725"/>
            <a:ext cx="6008688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A blue and green text&#10;&#10;Description automatically generated">
            <a:extLst>
              <a:ext uri="{FF2B5EF4-FFF2-40B4-BE49-F238E27FC236}">
                <a16:creationId xmlns:a16="http://schemas.microsoft.com/office/drawing/2014/main" id="{B6AB9A78-A7DA-9553-0B3D-93CA7F8750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867" y="26883"/>
            <a:ext cx="1571625" cy="5905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5">
            <a:extLst>
              <a:ext uri="{FF2B5EF4-FFF2-40B4-BE49-F238E27FC236}">
                <a16:creationId xmlns:a16="http://schemas.microsoft.com/office/drawing/2014/main" id="{16BAAF6C-808B-9157-6474-E3AE2E62A7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Robotics Corner</a:t>
            </a:r>
            <a:endParaRPr lang="en-US" altLang="en-US" sz="1400"/>
          </a:p>
        </p:txBody>
      </p:sp>
      <p:sp>
        <p:nvSpPr>
          <p:cNvPr id="721922" name="Rectangle 2">
            <a:extLst>
              <a:ext uri="{FF2B5EF4-FFF2-40B4-BE49-F238E27FC236}">
                <a16:creationId xmlns:a16="http://schemas.microsoft.com/office/drawing/2014/main" id="{BC048C9E-E2BF-4628-25B7-0E3CAE2F46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Reducing the dependence graph</a:t>
            </a:r>
          </a:p>
        </p:txBody>
      </p:sp>
      <p:sp>
        <p:nvSpPr>
          <p:cNvPr id="721923" name="Rectangle 3">
            <a:extLst>
              <a:ext uri="{FF2B5EF4-FFF2-40B4-BE49-F238E27FC236}">
                <a16:creationId xmlns:a16="http://schemas.microsoft.com/office/drawing/2014/main" id="{817CA8FE-ABB5-16CE-8952-0C454ADFF02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34975" y="1447800"/>
            <a:ext cx="8370888" cy="5116513"/>
          </a:xfrm>
        </p:spPr>
        <p:txBody>
          <a:bodyPr/>
          <a:lstStyle/>
          <a:p>
            <a:pPr marL="381000" indent="-381000"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Removal of the observation of a landmark </a:t>
            </a:r>
            <a:r>
              <a:rPr lang="en-US" altLang="en-US" sz="2000" i="1">
                <a:latin typeface="Arial" panose="020B0604020202020204" pitchFamily="34" charset="0"/>
              </a:rPr>
              <a:t>m</a:t>
            </a:r>
            <a:r>
              <a:rPr lang="en-US" altLang="en-US" sz="2000" i="1" baseline="-25000">
                <a:latin typeface="Arial" panose="020B0604020202020204" pitchFamily="34" charset="0"/>
              </a:rPr>
              <a:t>1</a:t>
            </a:r>
            <a:r>
              <a:rPr lang="en-US" altLang="en-US" sz="2000" baseline="-25000">
                <a:latin typeface="Arial" panose="020B0604020202020204" pitchFamily="34" charset="0"/>
              </a:rPr>
              <a:t> </a:t>
            </a:r>
            <a:r>
              <a:rPr lang="en-US" altLang="en-US" sz="2000">
                <a:latin typeface="Arial" panose="020B0604020202020204" pitchFamily="34" charset="0"/>
              </a:rPr>
              <a:t>changes the constraint between </a:t>
            </a:r>
            <a:r>
              <a:rPr lang="en-US" altLang="en-US" sz="2000" i="1">
                <a:latin typeface="Arial" panose="020B0604020202020204" pitchFamily="34" charset="0"/>
              </a:rPr>
              <a:t>x</a:t>
            </a:r>
            <a:r>
              <a:rPr lang="en-US" altLang="en-US" sz="2000" i="1" baseline="-25000">
                <a:latin typeface="Arial" panose="020B0604020202020204" pitchFamily="34" charset="0"/>
              </a:rPr>
              <a:t>1</a:t>
            </a:r>
            <a:r>
              <a:rPr lang="en-US" altLang="en-US" sz="2000">
                <a:latin typeface="Arial" panose="020B0604020202020204" pitchFamily="34" charset="0"/>
              </a:rPr>
              <a:t> to </a:t>
            </a:r>
            <a:r>
              <a:rPr lang="en-US" altLang="en-US" sz="2000" i="1">
                <a:latin typeface="Arial" panose="020B0604020202020204" pitchFamily="34" charset="0"/>
              </a:rPr>
              <a:t>x</a:t>
            </a:r>
            <a:r>
              <a:rPr lang="en-US" altLang="en-US" sz="2000" i="1" baseline="-25000">
                <a:latin typeface="Arial" panose="020B0604020202020204" pitchFamily="34" charset="0"/>
              </a:rPr>
              <a:t>2</a:t>
            </a:r>
            <a:r>
              <a:rPr lang="en-US" altLang="en-US" sz="2000">
                <a:latin typeface="Arial" panose="020B0604020202020204" pitchFamily="34" charset="0"/>
              </a:rPr>
              <a:t> : </a:t>
            </a: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 baseline="-25000">
              <a:latin typeface="Arial" panose="020B0604020202020204" pitchFamily="34" charset="0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</a:rPr>
              <a:t>The constraint is changed by the following subtraction:</a:t>
            </a:r>
            <a:endParaRPr lang="en-US" altLang="en-US" sz="2000" i="1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 i="1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marL="381000" indent="-381000">
              <a:buFont typeface="Zapf Dingbats" charset="2"/>
              <a:buNone/>
            </a:pPr>
            <a:endParaRPr lang="en-US" altLang="en-US" sz="2000">
              <a:latin typeface="Arial" panose="020B0604020202020204" pitchFamily="34" charset="0"/>
              <a:sym typeface="Symbol" panose="05050102010706020507" pitchFamily="18" charset="2"/>
            </a:endParaRPr>
          </a:p>
          <a:p>
            <a:pPr marL="381000" indent="-381000">
              <a:buFont typeface="Zapf Dingbats" charset="2"/>
              <a:buNone/>
            </a:pPr>
            <a:r>
              <a:rPr lang="en-US" altLang="en-US" sz="2000">
                <a:latin typeface="Arial" panose="020B0604020202020204" pitchFamily="34" charset="0"/>
                <a:sym typeface="Symbol" panose="05050102010706020507" pitchFamily="18" charset="2"/>
              </a:rPr>
              <a:t>This is a form of </a:t>
            </a:r>
            <a:r>
              <a:rPr lang="en-US" altLang="en-US" sz="2000" i="1">
                <a:latin typeface="Arial" panose="020B0604020202020204" pitchFamily="34" charset="0"/>
                <a:sym typeface="Symbol" panose="05050102010706020507" pitchFamily="18" charset="2"/>
              </a:rPr>
              <a:t>variable elimination algorithm</a:t>
            </a:r>
            <a:r>
              <a:rPr lang="en-US" altLang="en-US" sz="2000">
                <a:latin typeface="Arial" panose="020B0604020202020204" pitchFamily="34" charset="0"/>
                <a:sym typeface="Symbol" panose="05050102010706020507" pitchFamily="18" charset="2"/>
              </a:rPr>
              <a:t> for matrix inversion</a:t>
            </a:r>
          </a:p>
        </p:txBody>
      </p:sp>
      <p:pic>
        <p:nvPicPr>
          <p:cNvPr id="721927" name="Picture 7">
            <a:extLst>
              <a:ext uri="{FF2B5EF4-FFF2-40B4-BE49-F238E27FC236}">
                <a16:creationId xmlns:a16="http://schemas.microsoft.com/office/drawing/2014/main" id="{3EA918DD-4CE8-A92B-4CA3-038F53719585}"/>
              </a:ext>
            </a:extLst>
          </p:cNvPr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63750" y="2239963"/>
            <a:ext cx="4152900" cy="1641475"/>
          </a:xfrm>
          <a:noFill/>
          <a:ln/>
        </p:spPr>
      </p:pic>
      <p:graphicFrame>
        <p:nvGraphicFramePr>
          <p:cNvPr id="721928" name="Object 8">
            <a:extLst>
              <a:ext uri="{FF2B5EF4-FFF2-40B4-BE49-F238E27FC236}">
                <a16:creationId xmlns:a16="http://schemas.microsoft.com/office/drawing/2014/main" id="{A886652B-1D3F-1D0D-EF05-A2F32F3A4D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38313" y="4579938"/>
          <a:ext cx="4848225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234880" imgH="368280" progId="Equation.3">
                  <p:embed/>
                </p:oleObj>
              </mc:Choice>
              <mc:Fallback>
                <p:oleObj name="Equation" r:id="rId3" imgW="2234880" imgH="368280" progId="Equation.3">
                  <p:embed/>
                  <p:pic>
                    <p:nvPicPr>
                      <p:cNvPr id="721928" name="Object 8">
                        <a:extLst>
                          <a:ext uri="{FF2B5EF4-FFF2-40B4-BE49-F238E27FC236}">
                            <a16:creationId xmlns:a16="http://schemas.microsoft.com/office/drawing/2014/main" id="{A886652B-1D3F-1D0D-EF05-A2F32F3A4D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8313" y="4579938"/>
                        <a:ext cx="4848225" cy="798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A blue and green text&#10;&#10;Description automatically generated">
            <a:extLst>
              <a:ext uri="{FF2B5EF4-FFF2-40B4-BE49-F238E27FC236}">
                <a16:creationId xmlns:a16="http://schemas.microsoft.com/office/drawing/2014/main" id="{0B31FBD1-32A9-0BD4-F809-85D39CB9F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867" y="26883"/>
            <a:ext cx="1571625" cy="5905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13601</TotalTime>
  <Words>698</Words>
  <Application>Microsoft Office PowerPoint</Application>
  <PresentationFormat>On-screen Show (4:3)</PresentationFormat>
  <Paragraphs>365</Paragraphs>
  <Slides>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Blank Presentation</vt:lpstr>
      <vt:lpstr>Probabilistic Robotics Graph SLAM</vt:lpstr>
      <vt:lpstr>Simultaneous Localization and Mapping</vt:lpstr>
      <vt:lpstr>Graph SLAM</vt:lpstr>
      <vt:lpstr>State estimate</vt:lpstr>
      <vt:lpstr>Acquisition of the information matrix</vt:lpstr>
      <vt:lpstr>Acquisition of the information matrix</vt:lpstr>
      <vt:lpstr>Acquisition of the information matrix</vt:lpstr>
      <vt:lpstr>Simplifying acquisition</vt:lpstr>
      <vt:lpstr>Reducing the dependence graph</vt:lpstr>
      <vt:lpstr>Reducing the dependence graph</vt:lpstr>
      <vt:lpstr>Reducing the dependence graph</vt:lpstr>
      <vt:lpstr>Updating the full state estimate from the path</vt:lpstr>
      <vt:lpstr>Full Algorithm</vt:lpstr>
      <vt:lpstr>Full Algorithm</vt:lpstr>
      <vt:lpstr>Correspondence test</vt:lpstr>
      <vt:lpstr>GroundHog in abandoned mine</vt:lpstr>
      <vt:lpstr>GroundHog in abandoned mine</vt:lpstr>
      <vt:lpstr>GroundHog in abandoned mine</vt:lpstr>
      <vt:lpstr>Segway RMP at Stanford</vt:lpstr>
      <vt:lpstr>Segway RMP at Stanford</vt:lpstr>
      <vt:lpstr>Segway RMP at Stanford</vt:lpstr>
      <vt:lpstr>Segway RMP at Stanford</vt:lpstr>
      <vt:lpstr>Segway RMP at Stanford</vt:lpstr>
      <vt:lpstr>Resumé</vt:lpstr>
      <vt:lpstr>Conclusion</vt:lpstr>
    </vt:vector>
  </TitlesOfParts>
  <Company>University of Massachusetts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 Introduction</dc:title>
  <dc:creator>Andy Barto</dc:creator>
  <cp:lastModifiedBy>Arnoud Visser</cp:lastModifiedBy>
  <cp:revision>189</cp:revision>
  <cp:lastPrinted>1998-09-09T23:38:06Z</cp:lastPrinted>
  <dcterms:created xsi:type="dcterms:W3CDTF">1998-09-09T23:25:47Z</dcterms:created>
  <dcterms:modified xsi:type="dcterms:W3CDTF">2023-12-06T11:22:14Z</dcterms:modified>
</cp:coreProperties>
</file>